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1524736"/>
            <a:ext cx="7958455" cy="2415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51D3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51D3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0" y="1828800"/>
            <a:ext cx="4572000" cy="3200400"/>
          </a:xfrm>
          <a:custGeom>
            <a:avLst/>
            <a:gdLst/>
            <a:ahLst/>
            <a:cxnLst/>
            <a:rect l="l" t="t" r="r" b="b"/>
            <a:pathLst>
              <a:path w="4572000" h="3200400">
                <a:moveTo>
                  <a:pt x="4572000" y="0"/>
                </a:moveTo>
                <a:lnTo>
                  <a:pt x="0" y="0"/>
                </a:lnTo>
                <a:lnTo>
                  <a:pt x="0" y="3200400"/>
                </a:lnTo>
                <a:lnTo>
                  <a:pt x="4572000" y="3200400"/>
                </a:lnTo>
                <a:lnTo>
                  <a:pt x="4572000" y="0"/>
                </a:lnTo>
                <a:close/>
              </a:path>
            </a:pathLst>
          </a:custGeom>
          <a:solidFill>
            <a:srgbClr val="051D3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749794"/>
            <a:ext cx="9144000" cy="10820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769607"/>
            <a:ext cx="9144000" cy="88900"/>
          </a:xfrm>
          <a:custGeom>
            <a:avLst/>
            <a:gdLst/>
            <a:ahLst/>
            <a:cxnLst/>
            <a:rect l="l" t="t" r="r" b="b"/>
            <a:pathLst>
              <a:path w="9144000" h="88900">
                <a:moveTo>
                  <a:pt x="9144000" y="0"/>
                </a:moveTo>
                <a:lnTo>
                  <a:pt x="0" y="0"/>
                </a:lnTo>
                <a:lnTo>
                  <a:pt x="0" y="88392"/>
                </a:lnTo>
                <a:lnTo>
                  <a:pt x="9144000" y="8839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8F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426845"/>
          </a:xfrm>
          <a:custGeom>
            <a:avLst/>
            <a:gdLst/>
            <a:ahLst/>
            <a:cxnLst/>
            <a:rect l="l" t="t" r="r" b="b"/>
            <a:pathLst>
              <a:path w="9144000" h="1426845">
                <a:moveTo>
                  <a:pt x="9144000" y="0"/>
                </a:moveTo>
                <a:lnTo>
                  <a:pt x="0" y="0"/>
                </a:lnTo>
                <a:lnTo>
                  <a:pt x="0" y="1426464"/>
                </a:lnTo>
                <a:lnTo>
                  <a:pt x="9144000" y="1426464"/>
                </a:lnTo>
                <a:lnTo>
                  <a:pt x="9144000" y="0"/>
                </a:lnTo>
                <a:close/>
              </a:path>
            </a:pathLst>
          </a:custGeom>
          <a:solidFill>
            <a:srgbClr val="051D3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728560"/>
            <a:ext cx="9144000" cy="12943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6739127"/>
            <a:ext cx="9144000" cy="119380"/>
          </a:xfrm>
          <a:custGeom>
            <a:avLst/>
            <a:gdLst/>
            <a:ahLst/>
            <a:cxnLst/>
            <a:rect l="l" t="t" r="r" b="b"/>
            <a:pathLst>
              <a:path w="9144000" h="119379">
                <a:moveTo>
                  <a:pt x="8109204" y="0"/>
                </a:moveTo>
                <a:lnTo>
                  <a:pt x="0" y="0"/>
                </a:lnTo>
                <a:lnTo>
                  <a:pt x="0" y="118872"/>
                </a:lnTo>
                <a:lnTo>
                  <a:pt x="8109204" y="118872"/>
                </a:lnTo>
                <a:lnTo>
                  <a:pt x="8109204" y="0"/>
                </a:lnTo>
                <a:close/>
              </a:path>
              <a:path w="9144000" h="119379">
                <a:moveTo>
                  <a:pt x="9144000" y="0"/>
                </a:moveTo>
                <a:lnTo>
                  <a:pt x="8694420" y="0"/>
                </a:lnTo>
                <a:lnTo>
                  <a:pt x="8694420" y="118872"/>
                </a:lnTo>
                <a:lnTo>
                  <a:pt x="9144000" y="11887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8F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8109204" y="6271259"/>
            <a:ext cx="585470" cy="586740"/>
          </a:xfrm>
          <a:custGeom>
            <a:avLst/>
            <a:gdLst/>
            <a:ahLst/>
            <a:cxnLst/>
            <a:rect l="l" t="t" r="r" b="b"/>
            <a:pathLst>
              <a:path w="585470" h="586740">
                <a:moveTo>
                  <a:pt x="585216" y="0"/>
                </a:moveTo>
                <a:lnTo>
                  <a:pt x="0" y="0"/>
                </a:lnTo>
                <a:lnTo>
                  <a:pt x="0" y="586739"/>
                </a:lnTo>
                <a:lnTo>
                  <a:pt x="585216" y="586739"/>
                </a:lnTo>
                <a:lnTo>
                  <a:pt x="585216" y="0"/>
                </a:lnTo>
                <a:close/>
              </a:path>
            </a:pathLst>
          </a:custGeom>
          <a:solidFill>
            <a:srgbClr val="051D38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55148" y="6362682"/>
            <a:ext cx="311222" cy="44957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0651" y="456641"/>
            <a:ext cx="7962696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24711"/>
            <a:ext cx="7480300" cy="3660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51D38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aepprogram@theiia.org" TargetMode="External"/><Relationship Id="rId3" Type="http://schemas.openxmlformats.org/officeDocument/2006/relationships/hyperlink" Target="http://www.theiia.org/academic" TargetMode="External"/><Relationship Id="rId4" Type="http://schemas.openxmlformats.org/officeDocument/2006/relationships/hyperlink" Target="http://www.globaltheiia.org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6857998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4572000" y="1828800"/>
              <a:ext cx="4572000" cy="3200400"/>
            </a:xfrm>
            <a:custGeom>
              <a:avLst/>
              <a:gdLst/>
              <a:ahLst/>
              <a:cxnLst/>
              <a:rect l="l" t="t" r="r" b="b"/>
              <a:pathLst>
                <a:path w="4572000" h="3200400">
                  <a:moveTo>
                    <a:pt x="4572000" y="0"/>
                  </a:moveTo>
                  <a:lnTo>
                    <a:pt x="0" y="0"/>
                  </a:lnTo>
                  <a:lnTo>
                    <a:pt x="0" y="3200400"/>
                  </a:lnTo>
                  <a:lnTo>
                    <a:pt x="4572000" y="320040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051D3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749794"/>
              <a:ext cx="9144000" cy="108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0" y="6769607"/>
              <a:ext cx="9144000" cy="88900"/>
            </a:xfrm>
            <a:custGeom>
              <a:avLst/>
              <a:gdLst/>
              <a:ahLst/>
              <a:cxnLst/>
              <a:rect l="l" t="t" r="r" b="b"/>
              <a:pathLst>
                <a:path w="9144000" h="88900">
                  <a:moveTo>
                    <a:pt x="9144000" y="0"/>
                  </a:moveTo>
                  <a:lnTo>
                    <a:pt x="0" y="0"/>
                  </a:lnTo>
                  <a:lnTo>
                    <a:pt x="0" y="88392"/>
                  </a:lnTo>
                  <a:lnTo>
                    <a:pt x="9144000" y="8839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8FC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632204" y="1828800"/>
            <a:ext cx="7512050" cy="3200400"/>
          </a:xfrm>
          <a:prstGeom prst="rect">
            <a:avLst/>
          </a:prstGeom>
        </p:spPr>
        <p:txBody>
          <a:bodyPr wrap="square" lIns="0" tIns="2832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230"/>
              </a:spcBef>
            </a:pPr>
            <a:endParaRPr sz="3200">
              <a:latin typeface="Times New Roman"/>
              <a:cs typeface="Times New Roman"/>
            </a:endParaRPr>
          </a:p>
          <a:p>
            <a:pPr algn="r" marL="3205480" marR="433705" indent="697865">
              <a:lnSpc>
                <a:spcPct val="100000"/>
              </a:lnSpc>
            </a:pPr>
            <a:r>
              <a:rPr dirty="0" sz="3200" spc="-10">
                <a:solidFill>
                  <a:srgbClr val="FFFFFD"/>
                </a:solidFill>
                <a:latin typeface="Arial"/>
                <a:cs typeface="Arial"/>
              </a:rPr>
              <a:t>PROFESSIONAL ASSOCIATIONS: </a:t>
            </a:r>
            <a:r>
              <a:rPr dirty="0" sz="3200">
                <a:solidFill>
                  <a:srgbClr val="FFFFFD"/>
                </a:solidFill>
                <a:latin typeface="Arial"/>
                <a:cs typeface="Arial"/>
              </a:rPr>
              <a:t>WHY</a:t>
            </a:r>
            <a:r>
              <a:rPr dirty="0" sz="3200" spc="-135">
                <a:solidFill>
                  <a:srgbClr val="FFFFFD"/>
                </a:solidFill>
                <a:latin typeface="Arial"/>
                <a:cs typeface="Arial"/>
              </a:rPr>
              <a:t> </a:t>
            </a:r>
            <a:r>
              <a:rPr dirty="0" sz="3200" spc="-55">
                <a:solidFill>
                  <a:srgbClr val="FFFFFD"/>
                </a:solidFill>
                <a:latin typeface="Arial"/>
                <a:cs typeface="Arial"/>
              </a:rPr>
              <a:t>PARTICIPATE?</a:t>
            </a:r>
            <a:endParaRPr sz="3200">
              <a:latin typeface="Arial"/>
              <a:cs typeface="Arial"/>
            </a:endParaRPr>
          </a:p>
          <a:p>
            <a:pPr marL="3278504">
              <a:lnSpc>
                <a:spcPct val="100000"/>
              </a:lnSpc>
              <a:spcBef>
                <a:spcPts val="55"/>
              </a:spcBef>
            </a:pPr>
            <a:r>
              <a:rPr dirty="0" sz="1300">
                <a:solidFill>
                  <a:srgbClr val="FFFFFD"/>
                </a:solidFill>
                <a:latin typeface="Arial"/>
                <a:cs typeface="Arial"/>
              </a:rPr>
              <a:t>THE</a:t>
            </a:r>
            <a:r>
              <a:rPr dirty="0" sz="1300" spc="-10">
                <a:solidFill>
                  <a:srgbClr val="FFFFFD"/>
                </a:solidFill>
                <a:latin typeface="Arial"/>
                <a:cs typeface="Arial"/>
              </a:rPr>
              <a:t> PROFESSION</a:t>
            </a:r>
            <a:r>
              <a:rPr dirty="0" sz="1300" spc="-20">
                <a:solidFill>
                  <a:srgbClr val="FFFFFD"/>
                </a:solidFill>
                <a:latin typeface="Arial"/>
                <a:cs typeface="Arial"/>
              </a:rPr>
              <a:t> THAT </a:t>
            </a:r>
            <a:r>
              <a:rPr dirty="0" sz="1300" spc="-10">
                <a:solidFill>
                  <a:srgbClr val="FFFFFD"/>
                </a:solidFill>
                <a:latin typeface="Arial"/>
                <a:cs typeface="Arial"/>
              </a:rPr>
              <a:t>MAKES</a:t>
            </a:r>
            <a:r>
              <a:rPr dirty="0" sz="1300" spc="-65">
                <a:solidFill>
                  <a:srgbClr val="FFFFFD"/>
                </a:solidFill>
                <a:latin typeface="Arial"/>
                <a:cs typeface="Arial"/>
              </a:rPr>
              <a:t> </a:t>
            </a:r>
            <a:r>
              <a:rPr dirty="0" sz="1300">
                <a:solidFill>
                  <a:srgbClr val="FFFFFD"/>
                </a:solidFill>
                <a:latin typeface="Arial"/>
                <a:cs typeface="Arial"/>
              </a:rPr>
              <a:t>A</a:t>
            </a:r>
            <a:r>
              <a:rPr dirty="0" sz="1300" spc="-65">
                <a:solidFill>
                  <a:srgbClr val="FFFFFD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FFFFFD"/>
                </a:solidFill>
                <a:latin typeface="Arial"/>
                <a:cs typeface="Arial"/>
              </a:rPr>
              <a:t>DIFFERENCE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633086" y="5120944"/>
            <a:ext cx="1812925" cy="103187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40"/>
              </a:spcBef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Presenter: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Organization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Char char="•"/>
              <a:tabLst>
                <a:tab pos="355600" algn="l"/>
              </a:tabLst>
            </a:pPr>
            <a:r>
              <a:rPr dirty="0" sz="2000" spc="-20">
                <a:solidFill>
                  <a:srgbClr val="008FC6"/>
                </a:solidFill>
                <a:latin typeface="Arial"/>
                <a:cs typeface="Arial"/>
              </a:rPr>
              <a:t>Date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1632204" y="1828800"/>
            <a:ext cx="2940050" cy="3200400"/>
            <a:chOff x="1632204" y="1828800"/>
            <a:chExt cx="2940050" cy="3200400"/>
          </a:xfrm>
        </p:grpSpPr>
        <p:sp>
          <p:nvSpPr>
            <p:cNvPr id="10" name="object 10" descr=""/>
            <p:cNvSpPr/>
            <p:nvPr/>
          </p:nvSpPr>
          <p:spPr>
            <a:xfrm>
              <a:off x="1632204" y="1828800"/>
              <a:ext cx="2940050" cy="3200400"/>
            </a:xfrm>
            <a:custGeom>
              <a:avLst/>
              <a:gdLst/>
              <a:ahLst/>
              <a:cxnLst/>
              <a:rect l="l" t="t" r="r" b="b"/>
              <a:pathLst>
                <a:path w="2940050" h="3200400">
                  <a:moveTo>
                    <a:pt x="2939796" y="0"/>
                  </a:moveTo>
                  <a:lnTo>
                    <a:pt x="0" y="0"/>
                  </a:lnTo>
                  <a:lnTo>
                    <a:pt x="0" y="3200400"/>
                  </a:lnTo>
                  <a:lnTo>
                    <a:pt x="2939796" y="3200400"/>
                  </a:lnTo>
                  <a:lnTo>
                    <a:pt x="2939796" y="0"/>
                  </a:lnTo>
                  <a:close/>
                </a:path>
              </a:pathLst>
            </a:custGeom>
            <a:solidFill>
              <a:srgbClr val="051D3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10733" y="2979410"/>
              <a:ext cx="2112264" cy="85039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625725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20"/>
              <a:t> </a:t>
            </a:r>
            <a:r>
              <a:rPr dirty="0"/>
              <a:t>IIA</a:t>
            </a:r>
            <a:r>
              <a:rPr dirty="0" spc="-165"/>
              <a:t> </a:t>
            </a:r>
            <a:r>
              <a:rPr dirty="0" spc="-10"/>
              <a:t>VISION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3200"/>
              <a:t>The</a:t>
            </a:r>
            <a:r>
              <a:rPr dirty="0" sz="3200" spc="-50"/>
              <a:t> </a:t>
            </a:r>
            <a:r>
              <a:rPr dirty="0" sz="3200"/>
              <a:t>IIA</a:t>
            </a:r>
            <a:r>
              <a:rPr dirty="0" sz="3200" spc="-195"/>
              <a:t> </a:t>
            </a:r>
            <a:r>
              <a:rPr dirty="0" sz="3200"/>
              <a:t>is</a:t>
            </a:r>
            <a:r>
              <a:rPr dirty="0" sz="3200" spc="-25"/>
              <a:t> </a:t>
            </a:r>
            <a:r>
              <a:rPr dirty="0" sz="3200"/>
              <a:t>the</a:t>
            </a:r>
            <a:r>
              <a:rPr dirty="0" sz="3200" spc="-30"/>
              <a:t> </a:t>
            </a:r>
            <a:r>
              <a:rPr dirty="0" sz="3200"/>
              <a:t>internal</a:t>
            </a:r>
            <a:r>
              <a:rPr dirty="0" sz="3200" spc="-30"/>
              <a:t> </a:t>
            </a:r>
            <a:r>
              <a:rPr dirty="0" sz="3200"/>
              <a:t>audit</a:t>
            </a:r>
            <a:r>
              <a:rPr dirty="0" sz="3200" spc="-30"/>
              <a:t> </a:t>
            </a:r>
            <a:r>
              <a:rPr dirty="0" sz="3200" spc="-10"/>
              <a:t>profession's </a:t>
            </a:r>
            <a:r>
              <a:rPr dirty="0" sz="3200" b="1">
                <a:latin typeface="Arial"/>
                <a:cs typeface="Arial"/>
              </a:rPr>
              <a:t>global</a:t>
            </a:r>
            <a:r>
              <a:rPr dirty="0" sz="3200" spc="-6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voice,</a:t>
            </a:r>
            <a:r>
              <a:rPr dirty="0" sz="3200" spc="-4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recognized</a:t>
            </a:r>
            <a:r>
              <a:rPr dirty="0" sz="3200" spc="-55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authority, </a:t>
            </a:r>
            <a:r>
              <a:rPr dirty="0" sz="3200" b="1">
                <a:latin typeface="Arial"/>
                <a:cs typeface="Arial"/>
              </a:rPr>
              <a:t>acknowledged</a:t>
            </a:r>
            <a:r>
              <a:rPr dirty="0" sz="3200" spc="-150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leader,</a:t>
            </a:r>
            <a:r>
              <a:rPr dirty="0" sz="3200" spc="-10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chief</a:t>
            </a:r>
            <a:r>
              <a:rPr dirty="0" sz="3200" spc="-114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advocate, </a:t>
            </a:r>
            <a:r>
              <a:rPr dirty="0" sz="3200" b="1">
                <a:latin typeface="Arial"/>
                <a:cs typeface="Arial"/>
              </a:rPr>
              <a:t>and</a:t>
            </a:r>
            <a:r>
              <a:rPr dirty="0" sz="3200" spc="-7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principal</a:t>
            </a:r>
            <a:r>
              <a:rPr dirty="0" sz="3200" spc="-55" b="1">
                <a:latin typeface="Arial"/>
                <a:cs typeface="Arial"/>
              </a:rPr>
              <a:t> </a:t>
            </a:r>
            <a:r>
              <a:rPr dirty="0" sz="3200" spc="-10" b="1">
                <a:latin typeface="Arial"/>
                <a:cs typeface="Arial"/>
              </a:rPr>
              <a:t>educator</a:t>
            </a:r>
            <a:r>
              <a:rPr dirty="0" sz="3200" spc="-10"/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85875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35"/>
              <a:t> </a:t>
            </a:r>
            <a:r>
              <a:rPr dirty="0"/>
              <a:t>IIA</a:t>
            </a:r>
            <a:r>
              <a:rPr dirty="0" spc="-180"/>
              <a:t> </a:t>
            </a:r>
            <a:r>
              <a:rPr dirty="0"/>
              <a:t>MISSION</a:t>
            </a:r>
            <a:r>
              <a:rPr dirty="0" spc="-20"/>
              <a:t> </a:t>
            </a:r>
            <a:r>
              <a:rPr dirty="0" spc="-45"/>
              <a:t>STATEMENT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621663"/>
            <a:ext cx="7710805" cy="1489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mission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7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Institute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Internal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Auditors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provides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dynamic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leadership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for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global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profession</a:t>
            </a:r>
            <a:r>
              <a:rPr dirty="0" sz="3200" spc="-6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auditing.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85875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35"/>
              <a:t> </a:t>
            </a:r>
            <a:r>
              <a:rPr dirty="0"/>
              <a:t>IIA</a:t>
            </a:r>
            <a:r>
              <a:rPr dirty="0" spc="-180"/>
              <a:t> </a:t>
            </a:r>
            <a:r>
              <a:rPr dirty="0"/>
              <a:t>MISSION</a:t>
            </a:r>
            <a:r>
              <a:rPr dirty="0" spc="-20"/>
              <a:t> </a:t>
            </a:r>
            <a:r>
              <a:rPr dirty="0" spc="-45"/>
              <a:t>STATEMENT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624711"/>
            <a:ext cx="7856220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Activities</a:t>
            </a:r>
            <a:r>
              <a:rPr dirty="0" sz="2800" spc="-80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in</a:t>
            </a:r>
            <a:r>
              <a:rPr dirty="0" sz="2800" spc="-65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support</a:t>
            </a:r>
            <a:r>
              <a:rPr dirty="0" sz="2800" spc="-60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of</a:t>
            </a:r>
            <a:r>
              <a:rPr dirty="0" sz="2800" spc="-65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this</a:t>
            </a:r>
            <a:r>
              <a:rPr dirty="0" sz="2800" spc="-65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mission</a:t>
            </a:r>
            <a:r>
              <a:rPr dirty="0" sz="2800" spc="-70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will</a:t>
            </a:r>
            <a:r>
              <a:rPr dirty="0" sz="2800" spc="-65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include</a:t>
            </a:r>
            <a:r>
              <a:rPr dirty="0" sz="2800" spc="-50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004571"/>
                </a:solidFill>
                <a:latin typeface="Arial"/>
                <a:cs typeface="Arial"/>
              </a:rPr>
              <a:t>but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will</a:t>
            </a:r>
            <a:r>
              <a:rPr dirty="0" sz="2800" spc="-30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not</a:t>
            </a:r>
            <a:r>
              <a:rPr dirty="0" sz="2800" spc="-50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be</a:t>
            </a:r>
            <a:r>
              <a:rPr dirty="0" sz="2800" spc="-35">
                <a:solidFill>
                  <a:srgbClr val="00457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04571"/>
                </a:solidFill>
                <a:latin typeface="Arial"/>
                <a:cs typeface="Arial"/>
              </a:rPr>
              <a:t>limited</a:t>
            </a:r>
            <a:r>
              <a:rPr dirty="0" sz="2800" spc="-25">
                <a:solidFill>
                  <a:srgbClr val="004571"/>
                </a:solidFill>
                <a:latin typeface="Arial"/>
                <a:cs typeface="Arial"/>
              </a:rPr>
              <a:t> to: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35940" y="2678684"/>
            <a:ext cx="7682230" cy="3538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46100" algn="l"/>
              </a:tabLst>
            </a:pP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Advocating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promoting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value</a:t>
            </a:r>
            <a:r>
              <a:rPr dirty="0" sz="18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that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audit</a:t>
            </a:r>
            <a:r>
              <a:rPr dirty="0" sz="18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51D38"/>
                </a:solidFill>
                <a:latin typeface="Arial"/>
                <a:cs typeface="Arial"/>
              </a:rPr>
              <a:t>professionals</a:t>
            </a:r>
            <a:endParaRPr sz="18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</a:pP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add</a:t>
            </a:r>
            <a:r>
              <a:rPr dirty="0" sz="18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their</a:t>
            </a:r>
            <a:r>
              <a:rPr dirty="0" sz="18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51D38"/>
                </a:solidFill>
                <a:latin typeface="Arial"/>
                <a:cs typeface="Arial"/>
              </a:rPr>
              <a:t>organizations;</a:t>
            </a:r>
            <a:endParaRPr sz="1800">
              <a:latin typeface="Arial"/>
              <a:cs typeface="Arial"/>
            </a:endParaRPr>
          </a:p>
          <a:p>
            <a:pPr marL="546100" marR="5080" indent="-534035">
              <a:lnSpc>
                <a:spcPct val="100000"/>
              </a:lnSpc>
              <a:spcBef>
                <a:spcPts val="430"/>
              </a:spcBef>
              <a:buAutoNum type="arabicPeriod" startAt="2"/>
              <a:tabLst>
                <a:tab pos="546100" algn="l"/>
              </a:tabLst>
            </a:pP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Providing</a:t>
            </a:r>
            <a:r>
              <a:rPr dirty="0" sz="18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comprehensive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18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educational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1800" spc="-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51D38"/>
                </a:solidFill>
                <a:latin typeface="Arial"/>
                <a:cs typeface="Arial"/>
              </a:rPr>
              <a:t>development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opportunities;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standards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1800" spc="-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other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18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practice</a:t>
            </a:r>
            <a:r>
              <a:rPr dirty="0" sz="18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guidance;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and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certification</a:t>
            </a:r>
            <a:r>
              <a:rPr dirty="0" sz="18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51D38"/>
                </a:solidFill>
                <a:latin typeface="Arial"/>
                <a:cs typeface="Arial"/>
              </a:rPr>
              <a:t>programs;</a:t>
            </a:r>
            <a:endParaRPr sz="1800">
              <a:latin typeface="Arial"/>
              <a:cs typeface="Arial"/>
            </a:endParaRPr>
          </a:p>
          <a:p>
            <a:pPr marL="546100" marR="729615" indent="-534035">
              <a:lnSpc>
                <a:spcPct val="100000"/>
              </a:lnSpc>
              <a:spcBef>
                <a:spcPts val="434"/>
              </a:spcBef>
              <a:buAutoNum type="arabicPeriod" startAt="2"/>
              <a:tabLst>
                <a:tab pos="546100" algn="l"/>
              </a:tabLst>
            </a:pP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Researching,</a:t>
            </a:r>
            <a:r>
              <a:rPr dirty="0" sz="18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disseminating,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18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promoting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1800" spc="-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practitioners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and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stakeholders</a:t>
            </a:r>
            <a:r>
              <a:rPr dirty="0" sz="18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knowledge</a:t>
            </a:r>
            <a:r>
              <a:rPr dirty="0" sz="18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concerning</a:t>
            </a:r>
            <a:r>
              <a:rPr dirty="0" sz="18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18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auditing</a:t>
            </a:r>
            <a:r>
              <a:rPr dirty="0" sz="18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1800" spc="-5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its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appropriate</a:t>
            </a:r>
            <a:r>
              <a:rPr dirty="0" sz="18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role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control,</a:t>
            </a:r>
            <a:r>
              <a:rPr dirty="0" sz="18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risk</a:t>
            </a:r>
            <a:r>
              <a:rPr dirty="0" sz="18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management,</a:t>
            </a:r>
            <a:r>
              <a:rPr dirty="0" sz="18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18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51D38"/>
                </a:solidFill>
                <a:latin typeface="Arial"/>
                <a:cs typeface="Arial"/>
              </a:rPr>
              <a:t>governance;</a:t>
            </a:r>
            <a:endParaRPr sz="1800">
              <a:latin typeface="Arial"/>
              <a:cs typeface="Arial"/>
            </a:endParaRPr>
          </a:p>
          <a:p>
            <a:pPr marL="546100" marR="5080" indent="-534035">
              <a:lnSpc>
                <a:spcPct val="100000"/>
              </a:lnSpc>
              <a:spcBef>
                <a:spcPts val="434"/>
              </a:spcBef>
              <a:buAutoNum type="arabicPeriod" startAt="2"/>
              <a:tabLst>
                <a:tab pos="546100" algn="l"/>
              </a:tabLst>
            </a:pP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Educating</a:t>
            </a:r>
            <a:r>
              <a:rPr dirty="0" sz="18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practitioners</a:t>
            </a:r>
            <a:r>
              <a:rPr dirty="0" sz="18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18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other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relevant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audiences</a:t>
            </a:r>
            <a:r>
              <a:rPr dirty="0" sz="18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on</a:t>
            </a:r>
            <a:r>
              <a:rPr dirty="0" sz="18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best</a:t>
            </a:r>
            <a:r>
              <a:rPr dirty="0" sz="18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51D38"/>
                </a:solidFill>
                <a:latin typeface="Arial"/>
                <a:cs typeface="Arial"/>
              </a:rPr>
              <a:t>practices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18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18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auditing;</a:t>
            </a:r>
            <a:r>
              <a:rPr dirty="0" sz="18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430"/>
              </a:spcBef>
              <a:buAutoNum type="arabicPeriod" startAt="2"/>
              <a:tabLst>
                <a:tab pos="546100" algn="l"/>
              </a:tabLst>
            </a:pP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Bringing</a:t>
            </a:r>
            <a:r>
              <a:rPr dirty="0" sz="18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together</a:t>
            </a:r>
            <a:r>
              <a:rPr dirty="0" sz="18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18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auditors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from</a:t>
            </a:r>
            <a:r>
              <a:rPr dirty="0" sz="1800" spc="-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all</a:t>
            </a:r>
            <a:r>
              <a:rPr dirty="0" sz="18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countries</a:t>
            </a:r>
            <a:r>
              <a:rPr dirty="0" sz="18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18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51D38"/>
                </a:solidFill>
                <a:latin typeface="Arial"/>
                <a:cs typeface="Arial"/>
              </a:rPr>
              <a:t>share</a:t>
            </a:r>
            <a:endParaRPr sz="1800">
              <a:latin typeface="Arial"/>
              <a:cs typeface="Arial"/>
            </a:endParaRPr>
          </a:p>
          <a:p>
            <a:pPr marL="5461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information</a:t>
            </a:r>
            <a:r>
              <a:rPr dirty="0" sz="18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18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051D38"/>
                </a:solidFill>
                <a:latin typeface="Arial"/>
                <a:cs typeface="Arial"/>
              </a:rPr>
              <a:t>experiences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94790">
              <a:lnSpc>
                <a:spcPct val="100000"/>
              </a:lnSpc>
              <a:spcBef>
                <a:spcPts val="100"/>
              </a:spcBef>
            </a:pPr>
            <a:r>
              <a:rPr dirty="0"/>
              <a:t>IIA</a:t>
            </a:r>
            <a:r>
              <a:rPr dirty="0" spc="-210"/>
              <a:t> </a:t>
            </a:r>
            <a:r>
              <a:rPr dirty="0" spc="-20"/>
              <a:t>STRATEGIC</a:t>
            </a:r>
            <a:r>
              <a:rPr dirty="0" spc="-95"/>
              <a:t> </a:t>
            </a:r>
            <a:r>
              <a:rPr dirty="0" spc="-10"/>
              <a:t>PRIORITIES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24126"/>
            <a:ext cx="7889240" cy="37738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IIA</a:t>
            </a:r>
            <a:r>
              <a:rPr dirty="0" sz="3200" spc="-19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has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three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primary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objectives:</a:t>
            </a:r>
            <a:endParaRPr sz="3200">
              <a:latin typeface="Arial"/>
              <a:cs typeface="Arial"/>
            </a:endParaRPr>
          </a:p>
          <a:p>
            <a:pPr marL="766445" indent="-298450">
              <a:lnSpc>
                <a:spcPct val="100000"/>
              </a:lnSpc>
              <a:spcBef>
                <a:spcPts val="15"/>
              </a:spcBef>
              <a:buSzPct val="96428"/>
              <a:buAutoNum type="arabicPeriod"/>
              <a:tabLst>
                <a:tab pos="766445" algn="l"/>
              </a:tabLst>
            </a:pPr>
            <a:r>
              <a:rPr dirty="0" sz="2800" spc="-10" b="1">
                <a:solidFill>
                  <a:srgbClr val="051D38"/>
                </a:solidFill>
                <a:latin typeface="Arial"/>
                <a:cs typeface="Arial"/>
              </a:rPr>
              <a:t>Advocacy</a:t>
            </a:r>
            <a:endParaRPr sz="2800">
              <a:latin typeface="Arial"/>
              <a:cs typeface="Arial"/>
            </a:endParaRPr>
          </a:p>
          <a:p>
            <a:pPr marL="1155700" marR="548640" indent="-228600">
              <a:lnSpc>
                <a:spcPts val="2300"/>
              </a:lnSpc>
              <a:spcBef>
                <a:spcPts val="575"/>
              </a:spcBef>
            </a:pPr>
            <a:r>
              <a:rPr dirty="0" sz="2400" spc="-135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24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be</a:t>
            </a:r>
            <a:r>
              <a:rPr dirty="0" sz="2400" spc="-10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24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recognized</a:t>
            </a:r>
            <a:r>
              <a:rPr dirty="0" sz="24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voice</a:t>
            </a:r>
            <a:r>
              <a:rPr dirty="0" sz="24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for</a:t>
            </a:r>
            <a:r>
              <a:rPr dirty="0" sz="24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2400" spc="-7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24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51D38"/>
                </a:solidFill>
                <a:latin typeface="Arial"/>
                <a:cs typeface="Arial"/>
              </a:rPr>
              <a:t>audit profession</a:t>
            </a:r>
            <a:endParaRPr sz="2400">
              <a:latin typeface="Arial"/>
              <a:cs typeface="Arial"/>
            </a:endParaRPr>
          </a:p>
          <a:p>
            <a:pPr marL="766445" indent="-298450">
              <a:lnSpc>
                <a:spcPct val="100000"/>
              </a:lnSpc>
              <a:spcBef>
                <a:spcPts val="10"/>
              </a:spcBef>
              <a:buSzPct val="96428"/>
              <a:buAutoNum type="arabicPeriod" startAt="2"/>
              <a:tabLst>
                <a:tab pos="766445" algn="l"/>
              </a:tabLst>
            </a:pPr>
            <a:r>
              <a:rPr dirty="0" sz="2800" spc="-10" b="1">
                <a:solidFill>
                  <a:srgbClr val="051D38"/>
                </a:solidFill>
                <a:latin typeface="Arial"/>
                <a:cs typeface="Arial"/>
              </a:rPr>
              <a:t>Globalization</a:t>
            </a:r>
            <a:endParaRPr sz="2800">
              <a:latin typeface="Arial"/>
              <a:cs typeface="Arial"/>
            </a:endParaRPr>
          </a:p>
          <a:p>
            <a:pPr marL="1155700" marR="5080" indent="-228600">
              <a:lnSpc>
                <a:spcPts val="2300"/>
              </a:lnSpc>
              <a:spcBef>
                <a:spcPts val="575"/>
              </a:spcBef>
            </a:pPr>
            <a:r>
              <a:rPr dirty="0" sz="2400" spc="-135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24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develop</a:t>
            </a:r>
            <a:r>
              <a:rPr dirty="0" sz="2400" spc="-7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2400" spc="-7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sustain</a:t>
            </a:r>
            <a:r>
              <a:rPr dirty="0" sz="2400" spc="-5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2400" spc="-6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24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audit</a:t>
            </a:r>
            <a:r>
              <a:rPr dirty="0" sz="2400" spc="-6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51D38"/>
                </a:solidFill>
                <a:latin typeface="Arial"/>
                <a:cs typeface="Arial"/>
              </a:rPr>
              <a:t>profession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globally</a:t>
            </a:r>
            <a:r>
              <a:rPr dirty="0" sz="2400" spc="-9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through</a:t>
            </a:r>
            <a:r>
              <a:rPr dirty="0" sz="2400" spc="-1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appropriate</a:t>
            </a:r>
            <a:r>
              <a:rPr dirty="0" sz="2400" spc="-9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51D38"/>
                </a:solidFill>
                <a:latin typeface="Arial"/>
                <a:cs typeface="Arial"/>
              </a:rPr>
              <a:t>infrastructure,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coordination,</a:t>
            </a:r>
            <a:r>
              <a:rPr dirty="0" sz="2400" spc="-9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support,</a:t>
            </a:r>
            <a:r>
              <a:rPr dirty="0" sz="2400" spc="-1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2400" spc="-10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51D38"/>
                </a:solidFill>
                <a:latin typeface="Arial"/>
                <a:cs typeface="Arial"/>
              </a:rPr>
              <a:t>communication</a:t>
            </a:r>
            <a:endParaRPr sz="2400">
              <a:latin typeface="Arial"/>
              <a:cs typeface="Arial"/>
            </a:endParaRPr>
          </a:p>
          <a:p>
            <a:pPr marL="766445" indent="-298450">
              <a:lnSpc>
                <a:spcPct val="100000"/>
              </a:lnSpc>
              <a:spcBef>
                <a:spcPts val="15"/>
              </a:spcBef>
              <a:buSzPct val="96428"/>
              <a:buAutoNum type="arabicPeriod" startAt="3"/>
              <a:tabLst>
                <a:tab pos="766445" algn="l"/>
              </a:tabLst>
            </a:pPr>
            <a:r>
              <a:rPr dirty="0" sz="2800" spc="-10" b="1">
                <a:solidFill>
                  <a:srgbClr val="051D38"/>
                </a:solidFill>
                <a:latin typeface="Arial"/>
                <a:cs typeface="Arial"/>
              </a:rPr>
              <a:t>Service</a:t>
            </a:r>
            <a:endParaRPr sz="2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5"/>
              </a:spcBef>
            </a:pPr>
            <a:r>
              <a:rPr dirty="0" sz="2400" spc="-135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24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provide</a:t>
            </a:r>
            <a:r>
              <a:rPr dirty="0" sz="2400" spc="-1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exceptional</a:t>
            </a:r>
            <a:r>
              <a:rPr dirty="0" sz="24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service</a:t>
            </a:r>
            <a:r>
              <a:rPr dirty="0" sz="2400" spc="-7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2400" spc="-7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51D38"/>
                </a:solidFill>
                <a:latin typeface="Arial"/>
                <a:cs typeface="Arial"/>
              </a:rPr>
              <a:t>IIA</a:t>
            </a:r>
            <a:r>
              <a:rPr dirty="0" sz="2400" spc="-16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87525">
              <a:lnSpc>
                <a:spcPct val="100000"/>
              </a:lnSpc>
              <a:spcBef>
                <a:spcPts val="100"/>
              </a:spcBef>
            </a:pPr>
            <a:r>
              <a:rPr dirty="0"/>
              <a:t>IIA</a:t>
            </a:r>
            <a:r>
              <a:rPr dirty="0" spc="-165"/>
              <a:t> </a:t>
            </a:r>
            <a:r>
              <a:rPr dirty="0"/>
              <a:t>BROAD</a:t>
            </a:r>
            <a:r>
              <a:rPr dirty="0" spc="-20"/>
              <a:t> </a:t>
            </a:r>
            <a:r>
              <a:rPr dirty="0" spc="-10"/>
              <a:t>OBJECTIVES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621663"/>
            <a:ext cx="7595870" cy="21723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99758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Acceptance</a:t>
            </a:r>
            <a:r>
              <a:rPr dirty="0" sz="32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auditing profession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Increase</a:t>
            </a:r>
            <a:r>
              <a:rPr dirty="0" sz="3200" spc="-7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auditing</a:t>
            </a:r>
            <a:r>
              <a:rPr dirty="0" sz="3200" spc="-5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capacity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Provide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better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services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for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our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45465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ADVOCATING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75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 spc="-10"/>
              <a:t>PROFESSION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</a:tabLst>
            </a:pPr>
            <a:r>
              <a:rPr dirty="0"/>
              <a:t>A</a:t>
            </a:r>
            <a:r>
              <a:rPr dirty="0" spc="-190"/>
              <a:t> </a:t>
            </a:r>
            <a:r>
              <a:rPr dirty="0"/>
              <a:t>seat</a:t>
            </a:r>
            <a:r>
              <a:rPr dirty="0" spc="-45"/>
              <a:t> </a:t>
            </a:r>
            <a:r>
              <a:rPr dirty="0"/>
              <a:t>on</a:t>
            </a:r>
            <a:r>
              <a:rPr dirty="0" spc="-30"/>
              <a:t> </a:t>
            </a:r>
            <a:r>
              <a:rPr dirty="0"/>
              <a:t>the</a:t>
            </a:r>
            <a:r>
              <a:rPr dirty="0" spc="-25"/>
              <a:t> </a:t>
            </a:r>
            <a:r>
              <a:rPr dirty="0" spc="-10"/>
              <a:t>Standing</a:t>
            </a:r>
            <a:r>
              <a:rPr dirty="0" spc="-175"/>
              <a:t> </a:t>
            </a:r>
            <a:r>
              <a:rPr dirty="0"/>
              <a:t>Advisory</a:t>
            </a:r>
            <a:r>
              <a:rPr dirty="0" spc="-35"/>
              <a:t> </a:t>
            </a:r>
            <a:r>
              <a:rPr dirty="0"/>
              <a:t>Group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30"/>
              <a:t> </a:t>
            </a:r>
            <a:r>
              <a:rPr dirty="0" spc="-25"/>
              <a:t>the </a:t>
            </a:r>
            <a:r>
              <a:rPr dirty="0" spc="-10"/>
              <a:t>PCAOB</a:t>
            </a: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</a:tabLst>
            </a:pPr>
            <a:r>
              <a:rPr dirty="0"/>
              <a:t>Permanent</a:t>
            </a:r>
            <a:r>
              <a:rPr dirty="0" spc="-55"/>
              <a:t> </a:t>
            </a:r>
            <a:r>
              <a:rPr dirty="0"/>
              <a:t>observer</a:t>
            </a:r>
            <a:r>
              <a:rPr dirty="0" spc="-65"/>
              <a:t> </a:t>
            </a:r>
            <a:r>
              <a:rPr dirty="0"/>
              <a:t>status</a:t>
            </a:r>
            <a:r>
              <a:rPr dirty="0" spc="-65"/>
              <a:t> </a:t>
            </a:r>
            <a:r>
              <a:rPr dirty="0"/>
              <a:t>on</a:t>
            </a:r>
            <a:r>
              <a:rPr dirty="0" spc="-75"/>
              <a:t> </a:t>
            </a:r>
            <a:r>
              <a:rPr dirty="0" spc="-10"/>
              <a:t>INSOTSAI</a:t>
            </a:r>
          </a:p>
          <a:p>
            <a:pPr marL="354965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</a:tabLst>
            </a:pPr>
            <a:r>
              <a:rPr dirty="0"/>
              <a:t>Respond</a:t>
            </a:r>
            <a:r>
              <a:rPr dirty="0" spc="-50"/>
              <a:t> </a:t>
            </a:r>
            <a:r>
              <a:rPr dirty="0"/>
              <a:t>to</a:t>
            </a:r>
            <a:r>
              <a:rPr dirty="0" spc="-60"/>
              <a:t> </a:t>
            </a:r>
            <a:r>
              <a:rPr dirty="0"/>
              <a:t>various</a:t>
            </a:r>
            <a:r>
              <a:rPr dirty="0" spc="-70"/>
              <a:t> </a:t>
            </a:r>
            <a:r>
              <a:rPr dirty="0" spc="-10"/>
              <a:t>regulators</a:t>
            </a:r>
          </a:p>
          <a:p>
            <a:pPr lvl="1" marL="755015" indent="-285115">
              <a:lnSpc>
                <a:spcPct val="100000"/>
              </a:lnSpc>
              <a:spcBef>
                <a:spcPts val="590"/>
              </a:spcBef>
              <a:buChar char="–"/>
              <a:tabLst>
                <a:tab pos="755015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Basel</a:t>
            </a:r>
            <a:r>
              <a:rPr dirty="0" sz="2400" spc="-9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Committee</a:t>
            </a:r>
            <a:r>
              <a:rPr dirty="0" sz="2400" spc="-9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on</a:t>
            </a:r>
            <a:r>
              <a:rPr dirty="0" sz="2400" spc="-9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Banking</a:t>
            </a:r>
            <a:r>
              <a:rPr dirty="0" sz="2400" spc="-7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Supervision</a:t>
            </a:r>
            <a:endParaRPr sz="24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spcBef>
                <a:spcPts val="580"/>
              </a:spcBef>
              <a:buChar char="–"/>
              <a:tabLst>
                <a:tab pos="755015" algn="l"/>
              </a:tabLst>
            </a:pPr>
            <a:r>
              <a:rPr dirty="0" sz="2400" spc="-25">
                <a:solidFill>
                  <a:srgbClr val="008FC6"/>
                </a:solidFill>
                <a:latin typeface="Arial"/>
                <a:cs typeface="Arial"/>
              </a:rPr>
              <a:t>SEC</a:t>
            </a:r>
            <a:endParaRPr sz="24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spcBef>
                <a:spcPts val="575"/>
              </a:spcBef>
              <a:buChar char="–"/>
              <a:tabLst>
                <a:tab pos="755015" algn="l"/>
              </a:tabLst>
            </a:pPr>
            <a:r>
              <a:rPr dirty="0" sz="2400" spc="-25">
                <a:solidFill>
                  <a:srgbClr val="008FC6"/>
                </a:solidFill>
                <a:latin typeface="Arial"/>
                <a:cs typeface="Arial"/>
              </a:rPr>
              <a:t>OSC</a:t>
            </a:r>
            <a:endParaRPr sz="24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spcBef>
                <a:spcPts val="580"/>
              </a:spcBef>
              <a:buChar char="–"/>
              <a:tabLst>
                <a:tab pos="755015" algn="l"/>
              </a:tabLst>
            </a:pPr>
            <a:r>
              <a:rPr dirty="0" sz="2400" spc="-25">
                <a:solidFill>
                  <a:srgbClr val="008FC6"/>
                </a:solidFill>
                <a:latin typeface="Arial"/>
                <a:cs typeface="Arial"/>
              </a:rPr>
              <a:t>SOX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83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5"/>
              <a:t> </a:t>
            </a:r>
            <a:r>
              <a:rPr dirty="0" spc="-10"/>
              <a:t>GLOBAL</a:t>
            </a:r>
            <a:r>
              <a:rPr dirty="0" spc="-260"/>
              <a:t> </a:t>
            </a:r>
            <a:r>
              <a:rPr dirty="0"/>
              <a:t>ADVOCACY</a:t>
            </a:r>
            <a:r>
              <a:rPr dirty="0" spc="-40"/>
              <a:t> </a:t>
            </a:r>
            <a:r>
              <a:rPr dirty="0" spc="-10"/>
              <a:t>FRAMEWORK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37003"/>
            <a:ext cx="7394575" cy="3541395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dirty="0" sz="2800">
                <a:solidFill>
                  <a:srgbClr val="051D38"/>
                </a:solidFill>
                <a:latin typeface="Arial"/>
                <a:cs typeface="Arial"/>
              </a:rPr>
              <a:t>Maximize</a:t>
            </a:r>
            <a:r>
              <a:rPr dirty="0" sz="2800" spc="-8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51D38"/>
                </a:solidFill>
                <a:latin typeface="Arial"/>
                <a:cs typeface="Arial"/>
              </a:rPr>
              <a:t>influence</a:t>
            </a:r>
            <a:r>
              <a:rPr dirty="0" sz="2800" spc="-9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51D38"/>
                </a:solidFill>
                <a:latin typeface="Arial"/>
                <a:cs typeface="Arial"/>
              </a:rPr>
              <a:t>with</a:t>
            </a:r>
            <a:r>
              <a:rPr dirty="0" sz="2800" spc="-9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051D38"/>
                </a:solidFill>
                <a:latin typeface="Arial"/>
                <a:cs typeface="Arial"/>
              </a:rPr>
              <a:t>limited</a:t>
            </a:r>
            <a:r>
              <a:rPr dirty="0" sz="2800" spc="-8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51D38"/>
                </a:solidFill>
                <a:latin typeface="Arial"/>
                <a:cs typeface="Arial"/>
              </a:rPr>
              <a:t>resources</a:t>
            </a:r>
            <a:endParaRPr sz="2800">
              <a:latin typeface="Arial"/>
              <a:cs typeface="Arial"/>
            </a:endParaRPr>
          </a:p>
          <a:p>
            <a:pPr marL="755015" indent="-285115">
              <a:lnSpc>
                <a:spcPct val="100000"/>
              </a:lnSpc>
              <a:spcBef>
                <a:spcPts val="590"/>
              </a:spcBef>
              <a:buChar char="–"/>
              <a:tabLst>
                <a:tab pos="755015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Focus</a:t>
            </a:r>
            <a:r>
              <a:rPr dirty="0" sz="2400" spc="-5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on</a:t>
            </a:r>
            <a:r>
              <a:rPr dirty="0" sz="2400" spc="-5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key</a:t>
            </a:r>
            <a:r>
              <a:rPr dirty="0" sz="2400" spc="-4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targets</a:t>
            </a:r>
            <a:endParaRPr sz="2400">
              <a:latin typeface="Arial"/>
              <a:cs typeface="Arial"/>
            </a:endParaRPr>
          </a:p>
          <a:p>
            <a:pPr marL="755015" indent="-285115">
              <a:lnSpc>
                <a:spcPct val="100000"/>
              </a:lnSpc>
              <a:spcBef>
                <a:spcPts val="580"/>
              </a:spcBef>
              <a:buChar char="–"/>
              <a:tabLst>
                <a:tab pos="755015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Coordinate</a:t>
            </a:r>
            <a:r>
              <a:rPr dirty="0" sz="2400" spc="-9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efforts</a:t>
            </a:r>
            <a:r>
              <a:rPr dirty="0" sz="2400" spc="-12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globally</a:t>
            </a:r>
            <a:endParaRPr sz="2400">
              <a:latin typeface="Arial"/>
              <a:cs typeface="Arial"/>
            </a:endParaRPr>
          </a:p>
          <a:p>
            <a:pPr marL="755015" indent="-285115">
              <a:lnSpc>
                <a:spcPct val="100000"/>
              </a:lnSpc>
              <a:spcBef>
                <a:spcPts val="575"/>
              </a:spcBef>
              <a:buChar char="–"/>
              <a:tabLst>
                <a:tab pos="755015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Set</a:t>
            </a:r>
            <a:r>
              <a:rPr dirty="0" sz="2400" spc="-8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objectives;</a:t>
            </a:r>
            <a:r>
              <a:rPr dirty="0" sz="2400" spc="-9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record</a:t>
            </a:r>
            <a:r>
              <a:rPr dirty="0" sz="2400" spc="-8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progress</a:t>
            </a:r>
            <a:endParaRPr sz="2400">
              <a:latin typeface="Arial"/>
              <a:cs typeface="Arial"/>
            </a:endParaRPr>
          </a:p>
          <a:p>
            <a:pPr marL="754380" marR="5080" indent="-285115">
              <a:lnSpc>
                <a:spcPct val="100000"/>
              </a:lnSpc>
              <a:spcBef>
                <a:spcPts val="575"/>
              </a:spcBef>
              <a:buChar char="–"/>
              <a:tabLst>
                <a:tab pos="756285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Provide</a:t>
            </a:r>
            <a:r>
              <a:rPr dirty="0" sz="2400" spc="-8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consistent</a:t>
            </a:r>
            <a:r>
              <a:rPr dirty="0" sz="2400" spc="-7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impression</a:t>
            </a:r>
            <a:r>
              <a:rPr dirty="0" sz="2400" spc="-7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of</a:t>
            </a:r>
            <a:r>
              <a:rPr dirty="0" sz="2400" spc="-10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internal</a:t>
            </a:r>
            <a:r>
              <a:rPr dirty="0" sz="2400" spc="-7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auditing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	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profession</a:t>
            </a:r>
            <a:r>
              <a:rPr dirty="0" sz="2400" spc="-8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and</a:t>
            </a:r>
            <a:r>
              <a:rPr dirty="0" sz="2400" spc="-12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The</a:t>
            </a:r>
            <a:r>
              <a:rPr dirty="0" sz="2400" spc="-9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008FC6"/>
                </a:solidFill>
                <a:latin typeface="Arial"/>
                <a:cs typeface="Arial"/>
              </a:rPr>
              <a:t>IIA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75"/>
              </a:spcBef>
            </a:pPr>
            <a:endParaRPr sz="2400">
              <a:latin typeface="Arial"/>
              <a:cs typeface="Arial"/>
            </a:endParaRPr>
          </a:p>
          <a:p>
            <a:pPr marL="1929764">
              <a:lnSpc>
                <a:spcPct val="100000"/>
              </a:lnSpc>
            </a:pPr>
            <a:r>
              <a:rPr dirty="0" sz="2400" b="1">
                <a:solidFill>
                  <a:srgbClr val="051D38"/>
                </a:solidFill>
                <a:latin typeface="Arial"/>
                <a:cs typeface="Arial"/>
              </a:rPr>
              <a:t>ONE</a:t>
            </a:r>
            <a:r>
              <a:rPr dirty="0" sz="2400" spc="-30" b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51D38"/>
                </a:solidFill>
                <a:latin typeface="Arial"/>
                <a:cs typeface="Arial"/>
              </a:rPr>
              <a:t>MESSAGE,</a:t>
            </a:r>
            <a:r>
              <a:rPr dirty="0" sz="2400" spc="-35" b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051D38"/>
                </a:solidFill>
                <a:latin typeface="Arial"/>
                <a:cs typeface="Arial"/>
              </a:rPr>
              <a:t>MANY</a:t>
            </a:r>
            <a:r>
              <a:rPr dirty="0" sz="2400" spc="-75" b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051D38"/>
                </a:solidFill>
                <a:latin typeface="Arial"/>
                <a:cs typeface="Arial"/>
              </a:rPr>
              <a:t>VOICES!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228346"/>
            <a:ext cx="6710680" cy="366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70965" marR="5080" indent="911225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DEVELOPMENT</a:t>
            </a:r>
            <a:r>
              <a:rPr dirty="0" sz="30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3000" spc="-35">
                <a:solidFill>
                  <a:srgbClr val="FFFFFF"/>
                </a:solidFill>
                <a:latin typeface="Arial"/>
                <a:cs typeface="Arial"/>
              </a:rPr>
              <a:t>STANDARDS</a:t>
            </a:r>
            <a:r>
              <a:rPr dirty="0" sz="3000" spc="-1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30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GUIDANCE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3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3200" spc="-20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Auditing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Standards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Board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Exposure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Draft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Process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Approval</a:t>
            </a:r>
            <a:r>
              <a:rPr dirty="0" sz="32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32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implementation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date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Issues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Committee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228346"/>
            <a:ext cx="7136130" cy="5565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69310" marR="5080" indent="-2423795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COMMON</a:t>
            </a:r>
            <a:r>
              <a:rPr dirty="0" sz="30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BODY</a:t>
            </a:r>
            <a:r>
              <a:rPr dirty="0" sz="30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30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KNOWLEDGE (CBOK)</a:t>
            </a:r>
            <a:endParaRPr sz="3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39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Global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survey</a:t>
            </a:r>
            <a:endParaRPr sz="3200">
              <a:latin typeface="Arial"/>
              <a:cs typeface="Arial"/>
            </a:endParaRPr>
          </a:p>
          <a:p>
            <a:pPr marL="355600" marR="3698875" indent="-342900">
              <a:lnSpc>
                <a:spcPts val="3460"/>
              </a:lnSpc>
              <a:spcBef>
                <a:spcPts val="815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Summary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the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global</a:t>
            </a:r>
            <a:r>
              <a:rPr dirty="0" sz="3200" spc="-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practice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of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3200" spc="-5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auditing</a:t>
            </a:r>
            <a:endParaRPr sz="3200">
              <a:latin typeface="Arial"/>
              <a:cs typeface="Arial"/>
            </a:endParaRPr>
          </a:p>
          <a:p>
            <a:pPr marL="355600" marR="3451860" indent="-342900">
              <a:lnSpc>
                <a:spcPct val="90000"/>
              </a:lnSpc>
              <a:spcBef>
                <a:spcPts val="71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Insights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into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the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practice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internal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auditing,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how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it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has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changed,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and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where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it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is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going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81600" y="2409444"/>
            <a:ext cx="3400044" cy="226771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99235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CERTIFICATION</a:t>
            </a:r>
            <a:r>
              <a:rPr dirty="0" spc="-135"/>
              <a:t> </a:t>
            </a:r>
            <a:r>
              <a:rPr dirty="0" spc="-10"/>
              <a:t>PROGRAM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24736"/>
            <a:ext cx="7527925" cy="446405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Certified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3200" spc="-19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Auditor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(CIA)</a:t>
            </a:r>
            <a:endParaRPr sz="3200">
              <a:latin typeface="Arial"/>
              <a:cs typeface="Arial"/>
            </a:endParaRPr>
          </a:p>
          <a:p>
            <a:pPr marL="355600" marR="1742439" indent="-342900">
              <a:lnSpc>
                <a:spcPts val="3460"/>
              </a:lnSpc>
              <a:spcBef>
                <a:spcPts val="82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Certified</a:t>
            </a:r>
            <a:r>
              <a:rPr dirty="0" sz="3200" spc="-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Government</a:t>
            </a:r>
            <a:r>
              <a:rPr dirty="0" sz="3200" spc="-2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Auditing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3200" spc="-8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(CGAP)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46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Certification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Control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Self-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Assessment (CCSA)</a:t>
            </a:r>
            <a:endParaRPr sz="3200">
              <a:latin typeface="Arial"/>
              <a:cs typeface="Arial"/>
            </a:endParaRPr>
          </a:p>
          <a:p>
            <a:pPr marL="355600" marR="859155" indent="-342900">
              <a:lnSpc>
                <a:spcPts val="3460"/>
              </a:lnSpc>
              <a:spcBef>
                <a:spcPts val="76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Certified</a:t>
            </a:r>
            <a:r>
              <a:rPr dirty="0" sz="3200" spc="-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Financial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Services</a:t>
            </a:r>
            <a:r>
              <a:rPr dirty="0" sz="3200" spc="-2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Auditor (CFSA)</a:t>
            </a:r>
            <a:endParaRPr sz="3200">
              <a:latin typeface="Arial"/>
              <a:cs typeface="Arial"/>
            </a:endParaRPr>
          </a:p>
          <a:p>
            <a:pPr marL="355600" marR="1198880" indent="-342900">
              <a:lnSpc>
                <a:spcPts val="346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Certification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Risk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Management Assurance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426845"/>
          </a:xfrm>
          <a:custGeom>
            <a:avLst/>
            <a:gdLst/>
            <a:ahLst/>
            <a:cxnLst/>
            <a:rect l="l" t="t" r="r" b="b"/>
            <a:pathLst>
              <a:path w="9144000" h="1426845">
                <a:moveTo>
                  <a:pt x="9144000" y="0"/>
                </a:moveTo>
                <a:lnTo>
                  <a:pt x="0" y="0"/>
                </a:lnTo>
                <a:lnTo>
                  <a:pt x="0" y="1426464"/>
                </a:lnTo>
                <a:lnTo>
                  <a:pt x="9144000" y="1426464"/>
                </a:lnTo>
                <a:lnTo>
                  <a:pt x="9144000" y="0"/>
                </a:lnTo>
                <a:close/>
              </a:path>
            </a:pathLst>
          </a:custGeom>
          <a:solidFill>
            <a:srgbClr val="051D38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4495786"/>
            <a:ext cx="9144000" cy="2362835"/>
            <a:chOff x="0" y="4495786"/>
            <a:chExt cx="9144000" cy="236283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728560"/>
              <a:ext cx="9144000" cy="129439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6739127"/>
              <a:ext cx="9144000" cy="119380"/>
            </a:xfrm>
            <a:custGeom>
              <a:avLst/>
              <a:gdLst/>
              <a:ahLst/>
              <a:cxnLst/>
              <a:rect l="l" t="t" r="r" b="b"/>
              <a:pathLst>
                <a:path w="9144000" h="119379">
                  <a:moveTo>
                    <a:pt x="8109204" y="0"/>
                  </a:moveTo>
                  <a:lnTo>
                    <a:pt x="0" y="0"/>
                  </a:lnTo>
                  <a:lnTo>
                    <a:pt x="0" y="118872"/>
                  </a:lnTo>
                  <a:lnTo>
                    <a:pt x="8109204" y="118872"/>
                  </a:lnTo>
                  <a:lnTo>
                    <a:pt x="8109204" y="0"/>
                  </a:lnTo>
                  <a:close/>
                </a:path>
                <a:path w="9144000" h="119379">
                  <a:moveTo>
                    <a:pt x="9144000" y="0"/>
                  </a:moveTo>
                  <a:lnTo>
                    <a:pt x="8694420" y="0"/>
                  </a:lnTo>
                  <a:lnTo>
                    <a:pt x="8694420" y="118872"/>
                  </a:lnTo>
                  <a:lnTo>
                    <a:pt x="9144000" y="11887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8FC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109204" y="6271260"/>
              <a:ext cx="585470" cy="586740"/>
            </a:xfrm>
            <a:custGeom>
              <a:avLst/>
              <a:gdLst/>
              <a:ahLst/>
              <a:cxnLst/>
              <a:rect l="l" t="t" r="r" b="b"/>
              <a:pathLst>
                <a:path w="585470" h="586740">
                  <a:moveTo>
                    <a:pt x="585216" y="0"/>
                  </a:moveTo>
                  <a:lnTo>
                    <a:pt x="0" y="0"/>
                  </a:lnTo>
                  <a:lnTo>
                    <a:pt x="0" y="586739"/>
                  </a:lnTo>
                  <a:lnTo>
                    <a:pt x="585216" y="586739"/>
                  </a:lnTo>
                  <a:lnTo>
                    <a:pt x="585216" y="0"/>
                  </a:lnTo>
                  <a:close/>
                </a:path>
              </a:pathLst>
            </a:custGeom>
            <a:solidFill>
              <a:srgbClr val="051D38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4838698"/>
              <a:ext cx="2481072" cy="1909572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55148" y="6362682"/>
              <a:ext cx="311222" cy="449578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40176" y="4495786"/>
              <a:ext cx="2112264" cy="850392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17627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AGENDA</a:t>
            </a:r>
          </a:p>
        </p:txBody>
      </p:sp>
      <p:sp>
        <p:nvSpPr>
          <p:cNvPr id="11" name="object 11" descr=""/>
          <p:cNvSpPr txBox="1"/>
          <p:nvPr/>
        </p:nvSpPr>
        <p:spPr>
          <a:xfrm>
            <a:off x="535940" y="1524736"/>
            <a:ext cx="7639684" cy="226949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</a:tabLst>
            </a:pP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Today’s</a:t>
            </a:r>
            <a:r>
              <a:rPr dirty="0" sz="3200" spc="-6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3200" spc="-2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Association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Determining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right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one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for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you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IIA</a:t>
            </a:r>
            <a:r>
              <a:rPr dirty="0" sz="3200" spc="-16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as</a:t>
            </a:r>
            <a:r>
              <a:rPr dirty="0" sz="32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3200" spc="-19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Association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for</a:t>
            </a:r>
            <a:r>
              <a:rPr dirty="0" sz="3200" spc="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Internal</a:t>
            </a:r>
            <a:r>
              <a:rPr dirty="0" sz="3200" spc="-17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Auditors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27835">
              <a:lnSpc>
                <a:spcPct val="100000"/>
              </a:lnSpc>
              <a:spcBef>
                <a:spcPts val="100"/>
              </a:spcBef>
            </a:pPr>
            <a:r>
              <a:rPr dirty="0"/>
              <a:t>AUDIT</a:t>
            </a:r>
            <a:r>
              <a:rPr dirty="0" spc="-85"/>
              <a:t> </a:t>
            </a:r>
            <a:r>
              <a:rPr dirty="0"/>
              <a:t>CAREER</a:t>
            </a:r>
            <a:r>
              <a:rPr dirty="0" spc="-40"/>
              <a:t> </a:t>
            </a:r>
            <a:r>
              <a:rPr dirty="0" spc="-10"/>
              <a:t>CENTER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24736"/>
            <a:ext cx="4140200" cy="178117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Career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Opportunities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Online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Resume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Search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Postings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69152" y="1781555"/>
            <a:ext cx="2241804" cy="224028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423160">
              <a:lnSpc>
                <a:spcPct val="100000"/>
              </a:lnSpc>
              <a:spcBef>
                <a:spcPts val="100"/>
              </a:spcBef>
            </a:pPr>
            <a:r>
              <a:rPr dirty="0"/>
              <a:t>IIA</a:t>
            </a:r>
            <a:r>
              <a:rPr dirty="0" spc="-185"/>
              <a:t> </a:t>
            </a:r>
            <a:r>
              <a:rPr dirty="0" spc="-10"/>
              <a:t>MEMBERSHIP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72895"/>
            <a:ext cx="8002905" cy="422084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355600" marR="702310" indent="-342900">
              <a:lnSpc>
                <a:spcPts val="3460"/>
              </a:lnSpc>
              <a:spcBef>
                <a:spcPts val="535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IIA</a:t>
            </a:r>
            <a:r>
              <a:rPr dirty="0" sz="3200" spc="-18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is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association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of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individual</a:t>
            </a:r>
            <a:r>
              <a:rPr dirty="0" sz="3200" spc="-5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90000"/>
              </a:lnSpc>
              <a:spcBef>
                <a:spcPts val="71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All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commit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follow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9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051D38"/>
                </a:solidFill>
                <a:latin typeface="Arial"/>
                <a:cs typeface="Arial"/>
              </a:rPr>
              <a:t>IIA</a:t>
            </a:r>
            <a:r>
              <a:rPr dirty="0" sz="3200" spc="-140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0" i="1">
                <a:solidFill>
                  <a:srgbClr val="051D38"/>
                </a:solidFill>
                <a:latin typeface="Arial"/>
                <a:cs typeface="Arial"/>
              </a:rPr>
              <a:t>Code</a:t>
            </a:r>
            <a:r>
              <a:rPr dirty="0" sz="3200" spc="-20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35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051D38"/>
                </a:solidFill>
                <a:latin typeface="Arial"/>
                <a:cs typeface="Arial"/>
              </a:rPr>
              <a:t>Ethics</a:t>
            </a:r>
            <a:r>
              <a:rPr dirty="0" sz="3200" spc="-55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and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051D38"/>
                </a:solidFill>
                <a:latin typeface="Arial"/>
                <a:cs typeface="Arial"/>
              </a:rPr>
              <a:t>International</a:t>
            </a:r>
            <a:r>
              <a:rPr dirty="0" sz="3200" spc="-55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051D38"/>
                </a:solidFill>
                <a:latin typeface="Arial"/>
                <a:cs typeface="Arial"/>
              </a:rPr>
              <a:t>Standards</a:t>
            </a:r>
            <a:r>
              <a:rPr dirty="0" sz="3200" spc="-45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 i="1">
                <a:solidFill>
                  <a:srgbClr val="051D38"/>
                </a:solidFill>
                <a:latin typeface="Arial"/>
                <a:cs typeface="Arial"/>
              </a:rPr>
              <a:t>for</a:t>
            </a:r>
            <a:r>
              <a:rPr dirty="0" sz="3200" spc="-25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25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3200" spc="-45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051D38"/>
                </a:solidFill>
                <a:latin typeface="Arial"/>
                <a:cs typeface="Arial"/>
              </a:rPr>
              <a:t>Practice</a:t>
            </a:r>
            <a:r>
              <a:rPr dirty="0" sz="3200" spc="-25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i="1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20" i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 i="1">
                <a:solidFill>
                  <a:srgbClr val="051D38"/>
                </a:solidFill>
                <a:latin typeface="Arial"/>
                <a:cs typeface="Arial"/>
              </a:rPr>
              <a:t>Internal Auditing</a:t>
            </a:r>
            <a:endParaRPr sz="3200">
              <a:latin typeface="Arial"/>
              <a:cs typeface="Arial"/>
            </a:endParaRPr>
          </a:p>
          <a:p>
            <a:pPr algn="just" marL="355600" marR="186690" indent="-342900">
              <a:lnSpc>
                <a:spcPts val="3460"/>
              </a:lnSpc>
              <a:spcBef>
                <a:spcPts val="819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are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served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via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local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chapters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or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institutes,</a:t>
            </a:r>
            <a:r>
              <a:rPr dirty="0" sz="3200" spc="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or</a:t>
            </a:r>
            <a:r>
              <a:rPr dirty="0" sz="3200" spc="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directly</a:t>
            </a:r>
            <a:r>
              <a:rPr dirty="0" sz="3200" spc="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as</a:t>
            </a:r>
            <a:r>
              <a:rPr dirty="0" sz="3200" spc="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members-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at-large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(where</a:t>
            </a:r>
            <a:r>
              <a:rPr dirty="0" sz="3200" spc="-9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no</a:t>
            </a:r>
            <a:r>
              <a:rPr dirty="0" sz="32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chapter/affiliate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exists)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65020">
              <a:lnSpc>
                <a:spcPct val="100000"/>
              </a:lnSpc>
              <a:spcBef>
                <a:spcPts val="100"/>
              </a:spcBef>
            </a:pPr>
            <a:r>
              <a:rPr dirty="0"/>
              <a:t>PUBLIC</a:t>
            </a:r>
            <a:r>
              <a:rPr dirty="0" spc="-185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 spc="-75"/>
              <a:t>PRVATE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46301"/>
            <a:ext cx="7874634" cy="8794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</a:tabLst>
            </a:pP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IIA</a:t>
            </a:r>
            <a:r>
              <a:rPr dirty="0" sz="2800" spc="-8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members</a:t>
            </a:r>
            <a:r>
              <a:rPr dirty="0" sz="2800" spc="-3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come</a:t>
            </a:r>
            <a:r>
              <a:rPr dirty="0" sz="2800" spc="-5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from</a:t>
            </a:r>
            <a:r>
              <a:rPr dirty="0" sz="2800" spc="-2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a</a:t>
            </a:r>
            <a:r>
              <a:rPr dirty="0" sz="2800" spc="-6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wide</a:t>
            </a:r>
            <a:r>
              <a:rPr dirty="0" sz="2800" spc="-4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variety</a:t>
            </a:r>
            <a:r>
              <a:rPr dirty="0" sz="2800" spc="-25">
                <a:solidFill>
                  <a:srgbClr val="051D38"/>
                </a:solidFill>
                <a:latin typeface="Verdana"/>
                <a:cs typeface="Verdana"/>
              </a:rPr>
              <a:t> of</a:t>
            </a:r>
            <a:endParaRPr sz="2800">
              <a:latin typeface="Verdana"/>
              <a:cs typeface="Verdana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</a:tabLst>
            </a:pP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public</a:t>
            </a:r>
            <a:r>
              <a:rPr dirty="0" sz="2800" spc="-5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and</a:t>
            </a:r>
            <a:r>
              <a:rPr dirty="0" sz="2800" spc="-7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private</a:t>
            </a:r>
            <a:r>
              <a:rPr dirty="0" sz="2800" spc="-5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sectors,</a:t>
            </a:r>
            <a:r>
              <a:rPr dirty="0" sz="2800" spc="-6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which</a:t>
            </a:r>
            <a:r>
              <a:rPr dirty="0" sz="2800" spc="-6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 spc="-10">
                <a:solidFill>
                  <a:srgbClr val="051D38"/>
                </a:solidFill>
                <a:latin typeface="Verdana"/>
                <a:cs typeface="Verdana"/>
              </a:rPr>
              <a:t>include: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102867" y="2620111"/>
            <a:ext cx="2747645" cy="295211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580"/>
              </a:spcBef>
              <a:buChar char="•"/>
              <a:tabLst>
                <a:tab pos="240665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Agriculture</a:t>
            </a:r>
            <a:endParaRPr sz="2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Forestry,</a:t>
            </a:r>
            <a:r>
              <a:rPr dirty="0" sz="2000" spc="-8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8FC6"/>
                </a:solidFill>
                <a:latin typeface="Arial"/>
                <a:cs typeface="Arial"/>
              </a:rPr>
              <a:t>and</a:t>
            </a:r>
            <a:r>
              <a:rPr dirty="0" sz="2000" spc="-5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fisheries</a:t>
            </a:r>
            <a:endParaRPr sz="2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Mining</a:t>
            </a:r>
            <a:endParaRPr sz="2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</a:tabLst>
            </a:pPr>
            <a:r>
              <a:rPr dirty="0" sz="2000">
                <a:solidFill>
                  <a:srgbClr val="008FC6"/>
                </a:solidFill>
                <a:latin typeface="Arial"/>
                <a:cs typeface="Arial"/>
              </a:rPr>
              <a:t>Contract</a:t>
            </a:r>
            <a:r>
              <a:rPr dirty="0" sz="2000" spc="-4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construction</a:t>
            </a:r>
            <a:endParaRPr sz="2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Manufacturing</a:t>
            </a:r>
            <a:endParaRPr sz="2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Transportation</a:t>
            </a:r>
            <a:endParaRPr sz="2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80"/>
              </a:spcBef>
              <a:buChar char="•"/>
              <a:tabLst>
                <a:tab pos="240665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Communications</a:t>
            </a:r>
            <a:endParaRPr sz="2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484"/>
              </a:spcBef>
              <a:buChar char="•"/>
              <a:tabLst>
                <a:tab pos="240665" algn="l"/>
              </a:tabLst>
            </a:pPr>
            <a:r>
              <a:rPr dirty="0" sz="2000">
                <a:solidFill>
                  <a:srgbClr val="008FC6"/>
                </a:solidFill>
                <a:latin typeface="Arial"/>
                <a:cs typeface="Arial"/>
              </a:rPr>
              <a:t>Utility</a:t>
            </a:r>
            <a:r>
              <a:rPr dirty="0" sz="2000" spc="-5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757673" y="2620111"/>
            <a:ext cx="3319145" cy="258635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5600" algn="l"/>
              </a:tabLst>
            </a:pPr>
            <a:r>
              <a:rPr dirty="0" sz="2000">
                <a:solidFill>
                  <a:srgbClr val="008FC6"/>
                </a:solidFill>
                <a:latin typeface="Arial"/>
                <a:cs typeface="Arial"/>
              </a:rPr>
              <a:t>Wholesale</a:t>
            </a:r>
            <a:r>
              <a:rPr dirty="0" sz="2000" spc="-7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8FC6"/>
                </a:solidFill>
                <a:latin typeface="Arial"/>
                <a:cs typeface="Arial"/>
              </a:rPr>
              <a:t>and</a:t>
            </a:r>
            <a:r>
              <a:rPr dirty="0" sz="2000" spc="-5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08FC6"/>
                </a:solidFill>
                <a:latin typeface="Arial"/>
                <a:cs typeface="Arial"/>
              </a:rPr>
              <a:t>retail</a:t>
            </a:r>
            <a:r>
              <a:rPr dirty="0" sz="2000" spc="-6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trade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Financial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Insurance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 sz="2000">
                <a:solidFill>
                  <a:srgbClr val="008FC6"/>
                </a:solidFill>
                <a:latin typeface="Arial"/>
                <a:cs typeface="Arial"/>
              </a:rPr>
              <a:t>Real</a:t>
            </a:r>
            <a:r>
              <a:rPr dirty="0" sz="2000" spc="-1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estate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Services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Education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5600" algn="l"/>
              </a:tabLst>
            </a:pPr>
            <a:r>
              <a:rPr dirty="0" sz="2000" spc="-10">
                <a:solidFill>
                  <a:srgbClr val="008FC6"/>
                </a:solidFill>
                <a:latin typeface="Arial"/>
                <a:cs typeface="Arial"/>
              </a:rPr>
              <a:t>Government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05485">
              <a:lnSpc>
                <a:spcPct val="100000"/>
              </a:lnSpc>
              <a:spcBef>
                <a:spcPts val="100"/>
              </a:spcBef>
            </a:pPr>
            <a:r>
              <a:rPr dirty="0"/>
              <a:t>PROFESSIONAL</a:t>
            </a:r>
            <a:r>
              <a:rPr dirty="0" spc="-140"/>
              <a:t> </a:t>
            </a:r>
            <a:r>
              <a:rPr dirty="0" spc="-10"/>
              <a:t>RESPONSIBILITIES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46301"/>
            <a:ext cx="7376795" cy="41440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</a:tabLst>
            </a:pP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IIA</a:t>
            </a:r>
            <a:r>
              <a:rPr dirty="0" sz="2800" spc="-12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members</a:t>
            </a:r>
            <a:r>
              <a:rPr dirty="0" sz="2800" spc="-7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have</a:t>
            </a:r>
            <a:r>
              <a:rPr dirty="0" sz="2800" spc="-7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various</a:t>
            </a:r>
            <a:r>
              <a:rPr dirty="0" sz="2800" spc="-8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 spc="-10">
                <a:solidFill>
                  <a:srgbClr val="051D38"/>
                </a:solidFill>
                <a:latin typeface="Verdana"/>
                <a:cs typeface="Verdana"/>
              </a:rPr>
              <a:t>professional </a:t>
            </a:r>
            <a:r>
              <a:rPr dirty="0" sz="2800">
                <a:solidFill>
                  <a:srgbClr val="051D38"/>
                </a:solidFill>
                <a:latin typeface="Verdana"/>
                <a:cs typeface="Verdana"/>
              </a:rPr>
              <a:t>responsibilities,</a:t>
            </a:r>
            <a:r>
              <a:rPr dirty="0" sz="2800" spc="-14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2800" spc="-10">
                <a:solidFill>
                  <a:srgbClr val="051D38"/>
                </a:solidFill>
                <a:latin typeface="Verdana"/>
                <a:cs typeface="Verdana"/>
              </a:rPr>
              <a:t>including:</a:t>
            </a:r>
            <a:endParaRPr sz="2800">
              <a:latin typeface="Verdana"/>
              <a:cs typeface="Verdana"/>
            </a:endParaRPr>
          </a:p>
          <a:p>
            <a:pPr lvl="1" marL="908050" indent="-457200">
              <a:lnSpc>
                <a:spcPct val="100000"/>
              </a:lnSpc>
              <a:spcBef>
                <a:spcPts val="2090"/>
              </a:spcBef>
              <a:buChar char="•"/>
              <a:tabLst>
                <a:tab pos="908050" algn="l"/>
              </a:tabLst>
            </a:pP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Internal</a:t>
            </a:r>
            <a:r>
              <a:rPr dirty="0" sz="2400" spc="-12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Auditing</a:t>
            </a:r>
            <a:endParaRPr sz="2400">
              <a:latin typeface="Arial"/>
              <a:cs typeface="Arial"/>
            </a:endParaRPr>
          </a:p>
          <a:p>
            <a:pPr lvl="1" marL="908050" indent="-457200">
              <a:lnSpc>
                <a:spcPct val="100000"/>
              </a:lnSpc>
              <a:spcBef>
                <a:spcPts val="575"/>
              </a:spcBef>
              <a:buChar char="•"/>
              <a:tabLst>
                <a:tab pos="908050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Risk</a:t>
            </a:r>
            <a:r>
              <a:rPr dirty="0" sz="2400" spc="-3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Management</a:t>
            </a:r>
            <a:endParaRPr sz="2400">
              <a:latin typeface="Arial"/>
              <a:cs typeface="Arial"/>
            </a:endParaRPr>
          </a:p>
          <a:p>
            <a:pPr lvl="1" marL="908050" indent="-457200">
              <a:lnSpc>
                <a:spcPct val="100000"/>
              </a:lnSpc>
              <a:spcBef>
                <a:spcPts val="575"/>
              </a:spcBef>
              <a:buChar char="•"/>
              <a:tabLst>
                <a:tab pos="908050" algn="l"/>
              </a:tabLst>
            </a:pP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Governance</a:t>
            </a:r>
            <a:endParaRPr sz="2400">
              <a:latin typeface="Arial"/>
              <a:cs typeface="Arial"/>
            </a:endParaRPr>
          </a:p>
          <a:p>
            <a:pPr lvl="1" marL="908050" indent="-457200">
              <a:lnSpc>
                <a:spcPct val="100000"/>
              </a:lnSpc>
              <a:spcBef>
                <a:spcPts val="580"/>
              </a:spcBef>
              <a:buChar char="•"/>
              <a:tabLst>
                <a:tab pos="908050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Internal</a:t>
            </a:r>
            <a:r>
              <a:rPr dirty="0" sz="2400" spc="-8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Control</a:t>
            </a:r>
            <a:endParaRPr sz="2400">
              <a:latin typeface="Arial"/>
              <a:cs typeface="Arial"/>
            </a:endParaRPr>
          </a:p>
          <a:p>
            <a:pPr lvl="1" marL="908050" indent="-457200">
              <a:lnSpc>
                <a:spcPct val="100000"/>
              </a:lnSpc>
              <a:spcBef>
                <a:spcPts val="575"/>
              </a:spcBef>
              <a:buChar char="•"/>
              <a:tabLst>
                <a:tab pos="908050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IT</a:t>
            </a:r>
            <a:r>
              <a:rPr dirty="0" sz="2400" spc="-18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008FC6"/>
                </a:solidFill>
                <a:latin typeface="Arial"/>
                <a:cs typeface="Arial"/>
              </a:rPr>
              <a:t>Audit</a:t>
            </a:r>
            <a:endParaRPr sz="2400">
              <a:latin typeface="Arial"/>
              <a:cs typeface="Arial"/>
            </a:endParaRPr>
          </a:p>
          <a:p>
            <a:pPr lvl="1" marL="908050" indent="-457200">
              <a:lnSpc>
                <a:spcPct val="100000"/>
              </a:lnSpc>
              <a:spcBef>
                <a:spcPts val="575"/>
              </a:spcBef>
              <a:buChar char="•"/>
              <a:tabLst>
                <a:tab pos="908050" algn="l"/>
              </a:tabLst>
            </a:pP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Education</a:t>
            </a:r>
            <a:endParaRPr sz="2400">
              <a:latin typeface="Arial"/>
              <a:cs typeface="Arial"/>
            </a:endParaRPr>
          </a:p>
          <a:p>
            <a:pPr lvl="1" marL="908050" indent="-457200">
              <a:lnSpc>
                <a:spcPct val="100000"/>
              </a:lnSpc>
              <a:spcBef>
                <a:spcPts val="580"/>
              </a:spcBef>
              <a:buChar char="•"/>
              <a:tabLst>
                <a:tab pos="908050" algn="l"/>
              </a:tabLst>
            </a:pP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Security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505714"/>
            <a:ext cx="7536815" cy="520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8005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MEMBERSHIP</a:t>
            </a:r>
            <a:r>
              <a:rPr dirty="0" sz="24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CATEGORIES</a:t>
            </a:r>
            <a:r>
              <a:rPr dirty="0" sz="24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24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FFFFFF"/>
                </a:solidFill>
                <a:latin typeface="Arial"/>
                <a:cs typeface="Arial"/>
              </a:rPr>
              <a:t>NORTH</a:t>
            </a:r>
            <a:r>
              <a:rPr dirty="0" sz="2400" spc="-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AMERICA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90"/>
              </a:spcBef>
            </a:pP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2800">
                <a:solidFill>
                  <a:srgbClr val="051D38"/>
                </a:solidFill>
                <a:latin typeface="Arial"/>
                <a:cs typeface="Arial"/>
              </a:rPr>
              <a:t>Individual</a:t>
            </a:r>
            <a:r>
              <a:rPr dirty="0" sz="2800" spc="-114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51D38"/>
                </a:solidFill>
                <a:latin typeface="Arial"/>
                <a:cs typeface="Arial"/>
              </a:rPr>
              <a:t>Membership</a:t>
            </a:r>
            <a:endParaRPr sz="28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spcBef>
                <a:spcPts val="20"/>
              </a:spcBef>
              <a:buChar char="–"/>
              <a:tabLst>
                <a:tab pos="755015" algn="l"/>
              </a:tabLst>
            </a:pP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Regular</a:t>
            </a:r>
            <a:endParaRPr sz="24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buChar char="–"/>
              <a:tabLst>
                <a:tab pos="755015" algn="l"/>
              </a:tabLst>
            </a:pP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Educational</a:t>
            </a:r>
            <a:endParaRPr sz="24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buChar char="–"/>
              <a:tabLst>
                <a:tab pos="755015" algn="l"/>
              </a:tabLst>
            </a:pP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Government</a:t>
            </a:r>
            <a:endParaRPr sz="24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buChar char="–"/>
              <a:tabLst>
                <a:tab pos="755015" algn="l"/>
              </a:tabLst>
            </a:pP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Student</a:t>
            </a:r>
            <a:endParaRPr sz="24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buChar char="–"/>
              <a:tabLst>
                <a:tab pos="755015" algn="l"/>
              </a:tabLst>
            </a:pP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Retired</a:t>
            </a:r>
            <a:endParaRPr sz="24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buChar char="–"/>
              <a:tabLst>
                <a:tab pos="755015" algn="l"/>
              </a:tabLst>
            </a:pPr>
            <a:r>
              <a:rPr dirty="0" sz="2400" spc="-20">
                <a:solidFill>
                  <a:srgbClr val="008FC6"/>
                </a:solidFill>
                <a:latin typeface="Arial"/>
                <a:cs typeface="Arial"/>
              </a:rPr>
              <a:t>Life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10"/>
              </a:spcBef>
              <a:buClr>
                <a:srgbClr val="008FC6"/>
              </a:buClr>
              <a:buFont typeface="Arial"/>
              <a:buChar char="–"/>
            </a:pP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2800">
                <a:solidFill>
                  <a:srgbClr val="051D38"/>
                </a:solidFill>
                <a:latin typeface="Arial"/>
                <a:cs typeface="Arial"/>
              </a:rPr>
              <a:t>Group</a:t>
            </a:r>
            <a:r>
              <a:rPr dirty="0" sz="28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051D38"/>
                </a:solidFill>
                <a:latin typeface="Arial"/>
                <a:cs typeface="Arial"/>
              </a:rPr>
              <a:t>Membership</a:t>
            </a:r>
            <a:endParaRPr sz="28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spcBef>
                <a:spcPts val="15"/>
              </a:spcBef>
              <a:buChar char="–"/>
              <a:tabLst>
                <a:tab pos="755015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Audit</a:t>
            </a:r>
            <a:r>
              <a:rPr dirty="0" sz="2400" spc="-75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008FC6"/>
                </a:solidFill>
                <a:latin typeface="Arial"/>
                <a:cs typeface="Arial"/>
              </a:rPr>
              <a:t>Group</a:t>
            </a:r>
            <a:endParaRPr sz="2400">
              <a:latin typeface="Arial"/>
              <a:cs typeface="Arial"/>
            </a:endParaRPr>
          </a:p>
          <a:p>
            <a:pPr lvl="1" marL="755015" indent="-285115">
              <a:lnSpc>
                <a:spcPct val="100000"/>
              </a:lnSpc>
              <a:buChar char="–"/>
              <a:tabLst>
                <a:tab pos="755015" algn="l"/>
              </a:tabLst>
            </a:pPr>
            <a:r>
              <a:rPr dirty="0" sz="2400">
                <a:solidFill>
                  <a:srgbClr val="008FC6"/>
                </a:solidFill>
                <a:latin typeface="Arial"/>
                <a:cs typeface="Arial"/>
              </a:rPr>
              <a:t>Government</a:t>
            </a:r>
            <a:r>
              <a:rPr dirty="0" sz="2400" spc="-50">
                <a:solidFill>
                  <a:srgbClr val="008FC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8FC6"/>
                </a:solidFill>
                <a:latin typeface="Arial"/>
                <a:cs typeface="Arial"/>
              </a:rPr>
              <a:t>Group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906270">
              <a:lnSpc>
                <a:spcPct val="100000"/>
              </a:lnSpc>
              <a:spcBef>
                <a:spcPts val="100"/>
              </a:spcBef>
            </a:pPr>
            <a:r>
              <a:rPr dirty="0"/>
              <a:t>LOCAL</a:t>
            </a:r>
            <a:r>
              <a:rPr dirty="0" spc="-110"/>
              <a:t> </a:t>
            </a:r>
            <a:r>
              <a:rPr dirty="0" spc="-20"/>
              <a:t>IIA</a:t>
            </a:r>
            <a:r>
              <a:rPr dirty="0" spc="-300"/>
              <a:t> </a:t>
            </a:r>
            <a:r>
              <a:rPr dirty="0" spc="-20"/>
              <a:t>AFFILIATION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621663"/>
            <a:ext cx="7987030" cy="30505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North</a:t>
            </a:r>
            <a:r>
              <a:rPr dirty="0" sz="3200" spc="-2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America</a:t>
            </a:r>
            <a:r>
              <a:rPr dirty="0" sz="3200" spc="-6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-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join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as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8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The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IIA</a:t>
            </a:r>
            <a:r>
              <a:rPr dirty="0" sz="3200" spc="-19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directly;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assigned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chapter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their 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area</a:t>
            </a:r>
            <a:endParaRPr sz="3200">
              <a:latin typeface="Arial"/>
              <a:cs typeface="Arial"/>
            </a:endParaRPr>
          </a:p>
          <a:p>
            <a:pPr marL="355600" marR="50292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All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other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regions</a:t>
            </a:r>
            <a:r>
              <a:rPr dirty="0" sz="3200" spc="-7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-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become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of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IIA</a:t>
            </a:r>
            <a:r>
              <a:rPr dirty="0" sz="3200" spc="-18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by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joining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an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IIA</a:t>
            </a:r>
            <a:r>
              <a:rPr dirty="0" sz="3200" spc="-18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institute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your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region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228346"/>
            <a:ext cx="7957820" cy="4150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54350" marR="824230" indent="-2112645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0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[NAME]</a:t>
            </a:r>
            <a:r>
              <a:rPr dirty="0" sz="3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CHAPTER/INSTITUTE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30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25">
                <a:solidFill>
                  <a:srgbClr val="FFFFFF"/>
                </a:solidFill>
                <a:latin typeface="Arial"/>
                <a:cs typeface="Arial"/>
              </a:rPr>
              <a:t>IIA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3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Became</a:t>
            </a:r>
            <a:r>
              <a:rPr dirty="0" sz="3200" spc="-5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Chapter/Institute</a:t>
            </a:r>
            <a:r>
              <a:rPr dirty="0" sz="3200" spc="-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on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[date]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[number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of]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[Chapter/Institute</a:t>
            </a:r>
            <a:r>
              <a:rPr dirty="0" sz="3200" spc="-8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Website]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Other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pertinent</a:t>
            </a:r>
            <a:r>
              <a:rPr dirty="0" sz="32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information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about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local 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IIA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71194" y="228346"/>
            <a:ext cx="7197725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13230" marR="5080" indent="-1701164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PROFESSION</a:t>
            </a:r>
            <a:r>
              <a:rPr dirty="0" sz="3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30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0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FUTURE…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INTERNAL</a:t>
            </a:r>
            <a:r>
              <a:rPr dirty="0" sz="3000" spc="-2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AUDITING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3701" y="2179446"/>
            <a:ext cx="52781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051D38"/>
                </a:solidFill>
                <a:latin typeface="Verdana"/>
                <a:cs typeface="Verdana"/>
              </a:rPr>
              <a:t>For</a:t>
            </a:r>
            <a:r>
              <a:rPr dirty="0" sz="3600" spc="-12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600">
                <a:solidFill>
                  <a:srgbClr val="051D38"/>
                </a:solidFill>
                <a:latin typeface="Verdana"/>
                <a:cs typeface="Verdana"/>
              </a:rPr>
              <a:t>more</a:t>
            </a:r>
            <a:r>
              <a:rPr dirty="0" sz="3600" spc="-114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600" spc="-10">
                <a:solidFill>
                  <a:srgbClr val="051D38"/>
                </a:solidFill>
                <a:latin typeface="Verdana"/>
                <a:cs typeface="Verdana"/>
              </a:rPr>
              <a:t>information…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20344" y="3002661"/>
            <a:ext cx="7701915" cy="24650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3810">
              <a:lnSpc>
                <a:spcPct val="100000"/>
              </a:lnSpc>
              <a:spcBef>
                <a:spcPts val="105"/>
              </a:spcBef>
            </a:pPr>
            <a:r>
              <a:rPr dirty="0" sz="3200" spc="-10">
                <a:solidFill>
                  <a:srgbClr val="051D38"/>
                </a:solidFill>
                <a:latin typeface="Verdana"/>
                <a:cs typeface="Verdana"/>
              </a:rPr>
              <a:t>E-</a:t>
            </a:r>
            <a:r>
              <a:rPr dirty="0" sz="3200">
                <a:solidFill>
                  <a:srgbClr val="051D38"/>
                </a:solidFill>
                <a:latin typeface="Verdana"/>
                <a:cs typeface="Verdana"/>
              </a:rPr>
              <a:t>mail:</a:t>
            </a:r>
            <a:r>
              <a:rPr dirty="0" sz="3200" spc="-3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u="sng" sz="3200" spc="-10">
                <a:solidFill>
                  <a:srgbClr val="008FC6"/>
                </a:solidFill>
                <a:uFill>
                  <a:solidFill>
                    <a:srgbClr val="008FC6"/>
                  </a:solidFill>
                </a:uFill>
                <a:latin typeface="Verdana"/>
                <a:cs typeface="Verdana"/>
                <a:hlinkClick r:id="rId2"/>
              </a:rPr>
              <a:t>academic@theiia.org</a:t>
            </a:r>
            <a:r>
              <a:rPr dirty="0" sz="3200" spc="-10">
                <a:solidFill>
                  <a:srgbClr val="008FC6"/>
                </a:solidFill>
                <a:latin typeface="Verdana"/>
                <a:cs typeface="Verdana"/>
              </a:rPr>
              <a:t> </a:t>
            </a:r>
            <a:r>
              <a:rPr dirty="0" sz="3200">
                <a:solidFill>
                  <a:srgbClr val="051D38"/>
                </a:solidFill>
                <a:latin typeface="Verdana"/>
                <a:cs typeface="Verdana"/>
              </a:rPr>
              <a:t>Website:</a:t>
            </a:r>
            <a:r>
              <a:rPr dirty="0" sz="3200" spc="-20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u="sng" sz="3200">
                <a:solidFill>
                  <a:srgbClr val="008FC6"/>
                </a:solidFill>
                <a:uFill>
                  <a:solidFill>
                    <a:srgbClr val="008FC6"/>
                  </a:solidFill>
                </a:uFill>
                <a:latin typeface="Verdana"/>
                <a:cs typeface="Verdana"/>
                <a:hlinkClick r:id="rId3"/>
              </a:rPr>
              <a:t>www.theiia.org/academic</a:t>
            </a:r>
            <a:r>
              <a:rPr dirty="0" sz="3200" spc="-225">
                <a:solidFill>
                  <a:srgbClr val="008FC6"/>
                </a:solidFill>
                <a:latin typeface="Verdana"/>
                <a:cs typeface="Verdana"/>
              </a:rPr>
              <a:t> </a:t>
            </a:r>
            <a:r>
              <a:rPr dirty="0" sz="3200" spc="-25">
                <a:solidFill>
                  <a:srgbClr val="051D38"/>
                </a:solidFill>
                <a:latin typeface="Verdana"/>
                <a:cs typeface="Verdana"/>
              </a:rPr>
              <a:t>or </a:t>
            </a:r>
            <a:r>
              <a:rPr dirty="0" u="sng" sz="3200" spc="-10">
                <a:solidFill>
                  <a:srgbClr val="008FC6"/>
                </a:solidFill>
                <a:uFill>
                  <a:solidFill>
                    <a:srgbClr val="008FC6"/>
                  </a:solidFill>
                </a:uFill>
                <a:latin typeface="Verdana"/>
                <a:cs typeface="Verdana"/>
                <a:hlinkClick r:id="rId4"/>
              </a:rPr>
              <a:t>www.globaltheiia.org</a:t>
            </a:r>
            <a:endParaRPr sz="3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dirty="0" sz="3200" spc="-20">
                <a:solidFill>
                  <a:srgbClr val="051D38"/>
                </a:solidFill>
                <a:latin typeface="Verdana"/>
                <a:cs typeface="Verdana"/>
              </a:rPr>
              <a:t>Telephone:</a:t>
            </a:r>
            <a:r>
              <a:rPr dirty="0" sz="3200" spc="-9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200">
                <a:solidFill>
                  <a:srgbClr val="051D38"/>
                </a:solidFill>
                <a:latin typeface="Verdana"/>
                <a:cs typeface="Verdana"/>
              </a:rPr>
              <a:t>+1</a:t>
            </a:r>
            <a:r>
              <a:rPr dirty="0" sz="3200" spc="-10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200">
                <a:solidFill>
                  <a:srgbClr val="051D38"/>
                </a:solidFill>
                <a:latin typeface="Verdana"/>
                <a:cs typeface="Verdana"/>
              </a:rPr>
              <a:t>407</a:t>
            </a:r>
            <a:r>
              <a:rPr dirty="0" sz="3200" spc="-9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200">
                <a:solidFill>
                  <a:srgbClr val="051D38"/>
                </a:solidFill>
                <a:latin typeface="Verdana"/>
                <a:cs typeface="Verdana"/>
              </a:rPr>
              <a:t>937</a:t>
            </a:r>
            <a:r>
              <a:rPr dirty="0" sz="3200" spc="-9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200" spc="-20">
                <a:solidFill>
                  <a:srgbClr val="051D38"/>
                </a:solidFill>
                <a:latin typeface="Verdana"/>
                <a:cs typeface="Verdana"/>
              </a:rPr>
              <a:t>1100</a:t>
            </a:r>
            <a:endParaRPr sz="32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dirty="0" sz="3200">
                <a:solidFill>
                  <a:srgbClr val="051D38"/>
                </a:solidFill>
                <a:latin typeface="Verdana"/>
                <a:cs typeface="Verdana"/>
              </a:rPr>
              <a:t>Fax:</a:t>
            </a:r>
            <a:r>
              <a:rPr dirty="0" sz="3200" spc="-90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200">
                <a:solidFill>
                  <a:srgbClr val="051D38"/>
                </a:solidFill>
                <a:latin typeface="Verdana"/>
                <a:cs typeface="Verdana"/>
              </a:rPr>
              <a:t>+1</a:t>
            </a:r>
            <a:r>
              <a:rPr dirty="0" sz="3200" spc="-8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200">
                <a:solidFill>
                  <a:srgbClr val="051D38"/>
                </a:solidFill>
                <a:latin typeface="Verdana"/>
                <a:cs typeface="Verdana"/>
              </a:rPr>
              <a:t>407</a:t>
            </a:r>
            <a:r>
              <a:rPr dirty="0" sz="3200" spc="-8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200">
                <a:solidFill>
                  <a:srgbClr val="051D38"/>
                </a:solidFill>
                <a:latin typeface="Verdana"/>
                <a:cs typeface="Verdana"/>
              </a:rPr>
              <a:t>937</a:t>
            </a:r>
            <a:r>
              <a:rPr dirty="0" sz="3200" spc="-85">
                <a:solidFill>
                  <a:srgbClr val="051D38"/>
                </a:solidFill>
                <a:latin typeface="Verdana"/>
                <a:cs typeface="Verdana"/>
              </a:rPr>
              <a:t> </a:t>
            </a:r>
            <a:r>
              <a:rPr dirty="0" sz="3200" spc="-20">
                <a:solidFill>
                  <a:srgbClr val="051D38"/>
                </a:solidFill>
                <a:latin typeface="Verdana"/>
                <a:cs typeface="Verdana"/>
              </a:rPr>
              <a:t>1101</a:t>
            </a:r>
            <a:endParaRPr sz="3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52980" y="456641"/>
            <a:ext cx="5636895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PROFESSIONAL</a:t>
            </a:r>
            <a:r>
              <a:rPr dirty="0" sz="3000" spc="-1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20">
                <a:solidFill>
                  <a:srgbClr val="FFFFFF"/>
                </a:solidFill>
                <a:latin typeface="Arial"/>
                <a:cs typeface="Arial"/>
              </a:rPr>
              <a:t>ASSOCIATION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3200" b="1">
                <a:solidFill>
                  <a:srgbClr val="051D38"/>
                </a:solidFill>
                <a:latin typeface="Arial"/>
                <a:cs typeface="Arial"/>
              </a:rPr>
              <a:t>Society</a:t>
            </a:r>
            <a:r>
              <a:rPr dirty="0" sz="3200" spc="-45" b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25" b="1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051D38"/>
                </a:solidFill>
                <a:latin typeface="Arial"/>
                <a:cs typeface="Arial"/>
              </a:rPr>
              <a:t>professionals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90000"/>
              </a:lnSpc>
              <a:spcBef>
                <a:spcPts val="770"/>
              </a:spcBef>
            </a:pPr>
            <a:r>
              <a:rPr dirty="0" sz="3200">
                <a:solidFill>
                  <a:srgbClr val="051D38"/>
                </a:solidFill>
              </a:rPr>
              <a:t>An</a:t>
            </a:r>
            <a:r>
              <a:rPr dirty="0" sz="3200" spc="-25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organization</a:t>
            </a:r>
            <a:r>
              <a:rPr dirty="0" sz="3200" spc="-40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composed</a:t>
            </a:r>
            <a:r>
              <a:rPr dirty="0" sz="3200" spc="-50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of</a:t>
            </a:r>
            <a:r>
              <a:rPr dirty="0" sz="3200" spc="-25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members</a:t>
            </a:r>
            <a:r>
              <a:rPr dirty="0" sz="3200" spc="-40">
                <a:solidFill>
                  <a:srgbClr val="051D38"/>
                </a:solidFill>
              </a:rPr>
              <a:t> </a:t>
            </a:r>
            <a:r>
              <a:rPr dirty="0" sz="3200" spc="-25">
                <a:solidFill>
                  <a:srgbClr val="051D38"/>
                </a:solidFill>
              </a:rPr>
              <a:t>of </a:t>
            </a:r>
            <a:r>
              <a:rPr dirty="0" sz="3200">
                <a:solidFill>
                  <a:srgbClr val="051D38"/>
                </a:solidFill>
              </a:rPr>
              <a:t>a</a:t>
            </a:r>
            <a:r>
              <a:rPr dirty="0" sz="3200" spc="-30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particular</a:t>
            </a:r>
            <a:r>
              <a:rPr dirty="0" sz="3200" spc="-45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profession</a:t>
            </a:r>
            <a:r>
              <a:rPr dirty="0" sz="3200" spc="-60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that</a:t>
            </a:r>
            <a:r>
              <a:rPr dirty="0" sz="3200" spc="-40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regulates</a:t>
            </a:r>
            <a:r>
              <a:rPr dirty="0" sz="3200" spc="-25">
                <a:solidFill>
                  <a:srgbClr val="051D38"/>
                </a:solidFill>
              </a:rPr>
              <a:t> </a:t>
            </a:r>
            <a:r>
              <a:rPr dirty="0" sz="3200" spc="-10">
                <a:solidFill>
                  <a:srgbClr val="051D38"/>
                </a:solidFill>
              </a:rPr>
              <a:t>entry </a:t>
            </a:r>
            <a:r>
              <a:rPr dirty="0" sz="3200">
                <a:solidFill>
                  <a:srgbClr val="051D38"/>
                </a:solidFill>
              </a:rPr>
              <a:t>to</a:t>
            </a:r>
            <a:r>
              <a:rPr dirty="0" sz="3200" spc="-25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and</a:t>
            </a:r>
            <a:r>
              <a:rPr dirty="0" sz="3200" spc="-20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sets</a:t>
            </a:r>
            <a:r>
              <a:rPr dirty="0" sz="3200" spc="-40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and</a:t>
            </a:r>
            <a:r>
              <a:rPr dirty="0" sz="3200" spc="-20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maintains</a:t>
            </a:r>
            <a:r>
              <a:rPr dirty="0" sz="3200" spc="-20">
                <a:solidFill>
                  <a:srgbClr val="051D38"/>
                </a:solidFill>
              </a:rPr>
              <a:t> </a:t>
            </a:r>
            <a:r>
              <a:rPr dirty="0" sz="3200">
                <a:solidFill>
                  <a:srgbClr val="051D38"/>
                </a:solidFill>
              </a:rPr>
              <a:t>standards</a:t>
            </a:r>
            <a:r>
              <a:rPr dirty="0" sz="3200" spc="-35">
                <a:solidFill>
                  <a:srgbClr val="051D38"/>
                </a:solidFill>
              </a:rPr>
              <a:t> </a:t>
            </a:r>
            <a:r>
              <a:rPr dirty="0" sz="3200" spc="-25">
                <a:solidFill>
                  <a:srgbClr val="051D38"/>
                </a:solidFill>
              </a:rPr>
              <a:t>for </a:t>
            </a:r>
            <a:r>
              <a:rPr dirty="0" sz="3200">
                <a:solidFill>
                  <a:srgbClr val="051D38"/>
                </a:solidFill>
              </a:rPr>
              <a:t>that </a:t>
            </a:r>
            <a:r>
              <a:rPr dirty="0" sz="3200" spc="-10">
                <a:solidFill>
                  <a:srgbClr val="051D38"/>
                </a:solidFill>
              </a:rPr>
              <a:t>profession</a:t>
            </a:r>
            <a:endParaRPr sz="3200"/>
          </a:p>
        </p:txBody>
      </p:sp>
      <p:sp>
        <p:nvSpPr>
          <p:cNvPr id="4" name="object 4" descr=""/>
          <p:cNvSpPr txBox="1"/>
          <p:nvPr/>
        </p:nvSpPr>
        <p:spPr>
          <a:xfrm>
            <a:off x="535940" y="4735829"/>
            <a:ext cx="37503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051D38"/>
                </a:solidFill>
                <a:latin typeface="Arial"/>
                <a:cs typeface="Arial"/>
              </a:rPr>
              <a:t>As</a:t>
            </a:r>
            <a:r>
              <a:rPr dirty="0" sz="20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51D38"/>
                </a:solidFill>
                <a:latin typeface="Arial"/>
                <a:cs typeface="Arial"/>
              </a:rPr>
              <a:t>defined</a:t>
            </a:r>
            <a:r>
              <a:rPr dirty="0" sz="2000" spc="-3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051D38"/>
                </a:solidFill>
                <a:latin typeface="Arial"/>
                <a:cs typeface="Arial"/>
              </a:rPr>
              <a:t>by</a:t>
            </a:r>
            <a:r>
              <a:rPr dirty="0" sz="20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051D38"/>
                </a:solidFill>
                <a:latin typeface="Arial"/>
                <a:cs typeface="Arial"/>
              </a:rPr>
              <a:t>“encarta.msn.com”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07177" y="2573477"/>
            <a:ext cx="3099435" cy="167258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744980">
              <a:lnSpc>
                <a:spcPct val="100000"/>
              </a:lnSpc>
              <a:spcBef>
                <a:spcPts val="100"/>
              </a:spcBef>
            </a:pPr>
            <a:r>
              <a:rPr dirty="0" sz="3600" spc="-20">
                <a:solidFill>
                  <a:srgbClr val="FFFFFD"/>
                </a:solidFill>
              </a:rPr>
              <a:t>YOUR </a:t>
            </a:r>
            <a:r>
              <a:rPr dirty="0" sz="3600" spc="-10">
                <a:solidFill>
                  <a:srgbClr val="FFFFFD"/>
                </a:solidFill>
              </a:rPr>
              <a:t>MEMBERSHIP EXPERIENCE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03350">
              <a:lnSpc>
                <a:spcPct val="100000"/>
              </a:lnSpc>
              <a:spcBef>
                <a:spcPts val="100"/>
              </a:spcBef>
            </a:pPr>
            <a:r>
              <a:rPr dirty="0"/>
              <a:t>CHOOSING</a:t>
            </a:r>
            <a:r>
              <a:rPr dirty="0" spc="-65"/>
              <a:t> </a:t>
            </a:r>
            <a:r>
              <a:rPr dirty="0"/>
              <a:t>THE</a:t>
            </a:r>
            <a:r>
              <a:rPr dirty="0" spc="-10"/>
              <a:t> </a:t>
            </a:r>
            <a:r>
              <a:rPr dirty="0"/>
              <a:t>RIGHT</a:t>
            </a:r>
            <a:r>
              <a:rPr dirty="0" spc="-50"/>
              <a:t> </a:t>
            </a:r>
            <a:r>
              <a:rPr dirty="0" spc="-25"/>
              <a:t>ONE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24736"/>
            <a:ext cx="7914005" cy="285432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What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is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important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you?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What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is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expected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at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work?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What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can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you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get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out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of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membership?</a:t>
            </a:r>
            <a:endParaRPr sz="3200">
              <a:latin typeface="Arial"/>
              <a:cs typeface="Arial"/>
            </a:endParaRPr>
          </a:p>
          <a:p>
            <a:pPr marL="355600" marR="108712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What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can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you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give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profession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through</a:t>
            </a:r>
            <a:r>
              <a:rPr dirty="0" sz="3200" spc="-6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membership?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7338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WHAT</a:t>
            </a:r>
            <a:r>
              <a:rPr dirty="0" spc="-75"/>
              <a:t> </a:t>
            </a:r>
            <a:r>
              <a:rPr dirty="0"/>
              <a:t>I</a:t>
            </a:r>
            <a:r>
              <a:rPr dirty="0" spc="-30"/>
              <a:t> </a:t>
            </a:r>
            <a:r>
              <a:rPr dirty="0"/>
              <a:t>NEED</a:t>
            </a:r>
            <a:r>
              <a:rPr dirty="0" spc="-50"/>
              <a:t> </a:t>
            </a:r>
            <a:r>
              <a:rPr dirty="0"/>
              <a:t>FROM</a:t>
            </a:r>
            <a:r>
              <a:rPr dirty="0" spc="-75"/>
              <a:t> </a:t>
            </a:r>
            <a:r>
              <a:rPr dirty="0"/>
              <a:t>THE</a:t>
            </a:r>
            <a:r>
              <a:rPr dirty="0" spc="-195"/>
              <a:t> </a:t>
            </a:r>
            <a:r>
              <a:rPr dirty="0" spc="-20"/>
              <a:t>ASSOCIATION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482293"/>
            <a:ext cx="4368800" cy="44653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4965" indent="-342265">
              <a:lnSpc>
                <a:spcPts val="3650"/>
              </a:lnSpc>
              <a:spcBef>
                <a:spcPts val="10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3200" spc="-8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guidance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454"/>
              </a:lnSpc>
              <a:buChar char="•"/>
              <a:tabLst>
                <a:tab pos="354965" algn="l"/>
              </a:tabLst>
            </a:pP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Advocacy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454"/>
              </a:lnSpc>
              <a:buChar char="•"/>
              <a:tabLst>
                <a:tab pos="354965" algn="l"/>
              </a:tabLst>
            </a:pP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Training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454"/>
              </a:lnSpc>
              <a:buChar char="•"/>
              <a:tabLst>
                <a:tab pos="354965" algn="l"/>
              </a:tabLst>
            </a:pP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Networking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454"/>
              </a:lnSpc>
              <a:buChar char="•"/>
              <a:tabLst>
                <a:tab pos="354965" algn="l"/>
              </a:tabLst>
            </a:pP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Certification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454"/>
              </a:lnSpc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Specialty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programs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454"/>
              </a:lnSpc>
              <a:buChar char="•"/>
              <a:tabLst>
                <a:tab pos="354965" algn="l"/>
              </a:tabLst>
            </a:pP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Technology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454"/>
              </a:lnSpc>
              <a:buChar char="•"/>
              <a:tabLst>
                <a:tab pos="354965" algn="l"/>
              </a:tabLst>
            </a:pP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Publications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454"/>
              </a:lnSpc>
              <a:buChar char="•"/>
              <a:tabLst>
                <a:tab pos="354965" algn="l"/>
              </a:tabLst>
            </a:pP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Services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ts val="3650"/>
              </a:lnSpc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Local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contacts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30140" y="2455164"/>
            <a:ext cx="3206495" cy="29596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WHAT</a:t>
            </a:r>
            <a:r>
              <a:rPr dirty="0" spc="-145"/>
              <a:t> </a:t>
            </a:r>
            <a:r>
              <a:rPr dirty="0"/>
              <a:t>THE</a:t>
            </a:r>
            <a:r>
              <a:rPr dirty="0" spc="-210"/>
              <a:t> </a:t>
            </a:r>
            <a:r>
              <a:rPr dirty="0" spc="-10"/>
              <a:t>ASSOCIATION</a:t>
            </a:r>
            <a:r>
              <a:rPr dirty="0" spc="-45"/>
              <a:t> </a:t>
            </a:r>
            <a:r>
              <a:rPr dirty="0"/>
              <a:t>NEEDS</a:t>
            </a:r>
            <a:r>
              <a:rPr dirty="0" spc="-70"/>
              <a:t> </a:t>
            </a:r>
            <a:r>
              <a:rPr dirty="0"/>
              <a:t>FROM</a:t>
            </a:r>
            <a:r>
              <a:rPr dirty="0" spc="-50"/>
              <a:t> </a:t>
            </a:r>
            <a:r>
              <a:rPr dirty="0" spc="-25"/>
              <a:t>ME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35940" y="1524736"/>
            <a:ext cx="6739255" cy="392747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Involvement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profession</a:t>
            </a:r>
            <a:endParaRPr sz="3200">
              <a:latin typeface="Arial"/>
              <a:cs typeface="Arial"/>
            </a:endParaRPr>
          </a:p>
          <a:p>
            <a:pPr marL="355600" marR="77025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Involvement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3200" spc="-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the</a:t>
            </a:r>
            <a:r>
              <a:rPr dirty="0" sz="3200" spc="-1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professional association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Motivating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professionals</a:t>
            </a:r>
            <a:r>
              <a:rPr dirty="0" sz="3200" spc="-5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to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become members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Mentoring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new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Mentoring</a:t>
            </a:r>
            <a:r>
              <a:rPr dirty="0" sz="3200" spc="-6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students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71896" y="2573477"/>
            <a:ext cx="3443604" cy="1672589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L="407034" marR="5080" indent="-39497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FFFD"/>
                </a:solidFill>
              </a:rPr>
              <a:t>THE </a:t>
            </a:r>
            <a:r>
              <a:rPr dirty="0" sz="3600" spc="-10">
                <a:solidFill>
                  <a:srgbClr val="FFFFFD"/>
                </a:solidFill>
              </a:rPr>
              <a:t>INSTITUTE </a:t>
            </a:r>
            <a:r>
              <a:rPr dirty="0" sz="3600">
                <a:solidFill>
                  <a:srgbClr val="FFFFFD"/>
                </a:solidFill>
              </a:rPr>
              <a:t>OF </a:t>
            </a:r>
            <a:r>
              <a:rPr dirty="0" sz="3600" spc="-10">
                <a:solidFill>
                  <a:srgbClr val="FFFFFD"/>
                </a:solidFill>
              </a:rPr>
              <a:t>INTERNAL AUDITORS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940" y="228346"/>
            <a:ext cx="8048625" cy="47364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77285" marR="257175" indent="-3391535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3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INSTITUTE</a:t>
            </a:r>
            <a:r>
              <a:rPr dirty="0" sz="3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3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FFFFFF"/>
                </a:solidFill>
                <a:latin typeface="Arial"/>
                <a:cs typeface="Arial"/>
              </a:rPr>
              <a:t>INTERNAL</a:t>
            </a:r>
            <a:r>
              <a:rPr dirty="0" sz="3000" spc="-3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FFFFFF"/>
                </a:solidFill>
                <a:latin typeface="Arial"/>
                <a:cs typeface="Arial"/>
              </a:rPr>
              <a:t>AUDITORS (IIA)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3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International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Professional</a:t>
            </a:r>
            <a:r>
              <a:rPr dirty="0" sz="3200" spc="-19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Association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Established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1941</a:t>
            </a:r>
            <a:endParaRPr sz="3200">
              <a:latin typeface="Arial"/>
              <a:cs typeface="Arial"/>
            </a:endParaRPr>
          </a:p>
          <a:p>
            <a:pPr marL="355600" marR="8064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Global</a:t>
            </a:r>
            <a:r>
              <a:rPr dirty="0" sz="3200" spc="-4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Headquarters</a:t>
            </a:r>
            <a:r>
              <a:rPr dirty="0" sz="3200" spc="-114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–</a:t>
            </a:r>
            <a:r>
              <a:rPr dirty="0" sz="3200" spc="-2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Altamonte</a:t>
            </a:r>
            <a:r>
              <a:rPr dirty="0" sz="3200" spc="-5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Springs,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Florida,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U.S.A.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More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than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170,000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members</a:t>
            </a:r>
            <a:r>
              <a:rPr dirty="0" sz="3200" spc="-3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worldwide</a:t>
            </a:r>
            <a:endParaRPr sz="32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</a:tabLst>
            </a:pP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Representation</a:t>
            </a:r>
            <a:r>
              <a:rPr dirty="0" sz="3200" spc="-6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in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more</a:t>
            </a:r>
            <a:r>
              <a:rPr dirty="0" sz="3200" spc="-2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than</a:t>
            </a:r>
            <a:r>
              <a:rPr dirty="0" sz="3200" spc="-45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051D38"/>
                </a:solidFill>
                <a:latin typeface="Arial"/>
                <a:cs typeface="Arial"/>
              </a:rPr>
              <a:t>165</a:t>
            </a:r>
            <a:r>
              <a:rPr dirty="0" sz="3200" spc="-20">
                <a:solidFill>
                  <a:srgbClr val="051D38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051D38"/>
                </a:solidFill>
                <a:latin typeface="Arial"/>
                <a:cs typeface="Arial"/>
              </a:rPr>
              <a:t>countries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FC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Karina Urena</dc:creator>
  <dc:title>How To Succeed In Your Internal Audit Career</dc:title>
  <dcterms:created xsi:type="dcterms:W3CDTF">2024-09-20T16:13:47Z</dcterms:created>
  <dcterms:modified xsi:type="dcterms:W3CDTF">2024-09-20T16:13:47Z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2024-09-20T00:00:00Z</vt:filetime>
  </property>
  <property fmtid="{D5CDD505-2E9C-101B-9397-08002B2CF9AE}" pid="5" name="Producer">
    <vt:lpwstr>Microsoft® PowerPoint® 2013</vt:lpwstr>
  </property>
</Properties>
</file>